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FF"/>
    <a:srgbClr val="02AC5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1"/>
    <p:restoredTop sz="94676"/>
  </p:normalViewPr>
  <p:slideViewPr>
    <p:cSldViewPr snapToGrid="0" snapToObjects="1">
      <p:cViewPr varScale="1">
        <p:scale>
          <a:sx n="103" d="100"/>
          <a:sy n="103" d="100"/>
        </p:scale>
        <p:origin x="200"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xfrm>
            <a:off x="1143000" y="685800"/>
            <a:ext cx="4572000" cy="3429000"/>
          </a:xfrm>
          <a:prstGeom prst="rect">
            <a:avLst/>
          </a:prstGeom>
        </p:spPr>
        <p:txBody>
          <a:bodyPr/>
          <a:lstStyle/>
          <a:p>
            <a:endParaRPr/>
          </a:p>
        </p:txBody>
      </p:sp>
      <p:sp>
        <p:nvSpPr>
          <p:cNvPr id="44" name="Shape 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lameladinewton-micromega.blogautore.espresso.repubblica.it/2016/05/10/la-biodiversita-della-terra-batteri-e%E2%80%A6-poco-altro/#_ftn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91132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il microscopio scoperto da Galileo ma fu  Antoni van </a:t>
            </a:r>
            <a:r>
              <a:rPr lang="it-IT" dirty="0" err="1"/>
              <a:t>Leeuwenoek</a:t>
            </a:r>
            <a:r>
              <a:rPr lang="it-IT" dirty="0"/>
              <a:t> , olandese , mercante di stoffe a perfezionarlo con uno dei 500 rudimentali apparecchi che costruì. (400 X)</a:t>
            </a:r>
          </a:p>
        </p:txBody>
      </p:sp>
    </p:spTree>
    <p:extLst>
      <p:ext uri="{BB962C8B-B14F-4D97-AF65-F5344CB8AC3E}">
        <p14:creationId xmlns:p14="http://schemas.microsoft.com/office/powerpoint/2010/main" val="131835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200" dirty="0">
                <a:effectLst/>
                <a:latin typeface="Helvetica Neue"/>
                <a:ea typeface="Helvetica Neue"/>
                <a:cs typeface="Helvetica Neue"/>
                <a:sym typeface="Helvetica Neue"/>
              </a:rPr>
              <a:t>Negli anni ’70 Carl </a:t>
            </a:r>
            <a:r>
              <a:rPr lang="it-IT" sz="2200" dirty="0" err="1">
                <a:effectLst/>
                <a:latin typeface="Helvetica Neue"/>
                <a:ea typeface="Helvetica Neue"/>
                <a:cs typeface="Helvetica Neue"/>
                <a:sym typeface="Helvetica Neue"/>
              </a:rPr>
              <a:t>Woese</a:t>
            </a:r>
            <a:r>
              <a:rPr lang="it-IT" sz="2200" dirty="0">
                <a:effectLst/>
                <a:latin typeface="Helvetica Neue"/>
                <a:ea typeface="Helvetica Neue"/>
                <a:cs typeface="Helvetica Neue"/>
                <a:sym typeface="Helvetica Neue"/>
              </a:rPr>
              <a:t> elaborò uno dei primi alberi della vita onnicomprensivi, tentando di identificarne le radici fondamentali</a:t>
            </a:r>
            <a:r>
              <a:rPr lang="it-IT" sz="2200" b="1" dirty="0">
                <a:effectLst/>
                <a:latin typeface="Helvetica Neue"/>
                <a:ea typeface="Helvetica Neue"/>
                <a:cs typeface="Helvetica Neue"/>
                <a:sym typeface="Helvetica Neue"/>
                <a:hlinkClick r:id="rId3"/>
              </a:rPr>
              <a:t>[2]</a:t>
            </a:r>
            <a:r>
              <a:rPr lang="it-IT" sz="2200" dirty="0">
                <a:effectLst/>
                <a:latin typeface="Helvetica Neue"/>
                <a:ea typeface="Helvetica Neue"/>
                <a:cs typeface="Helvetica Neue"/>
                <a:sym typeface="Helvetica Neue"/>
              </a:rPr>
              <a:t>. Egli divise la base in 3 tronchi principali: batteri, archeobatteri ed eucarioti (animali, piante, funghi e protisti fanno parte degli eucarioti, cioè gli esseri viventi dotati di cellule con nucleo). </a:t>
            </a:r>
            <a:endParaRPr lang="it-IT" dirty="0"/>
          </a:p>
        </p:txBody>
      </p:sp>
    </p:spTree>
    <p:extLst>
      <p:ext uri="{BB962C8B-B14F-4D97-AF65-F5344CB8AC3E}">
        <p14:creationId xmlns:p14="http://schemas.microsoft.com/office/powerpoint/2010/main" val="235506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400" dirty="0"/>
              <a:t>di trasferimento  massivo </a:t>
            </a:r>
            <a:r>
              <a:rPr lang="it-IT" sz="2400" dirty="0" err="1"/>
              <a:t>interspecie</a:t>
            </a:r>
            <a:r>
              <a:rPr lang="it-IT" sz="2400" dirty="0"/>
              <a:t> di </a:t>
            </a:r>
            <a:r>
              <a:rPr lang="it-IT" sz="2400" b="1" dirty="0"/>
              <a:t>geni di resistenza trasportati da elementi genetici mobili - </a:t>
            </a:r>
            <a:r>
              <a:rPr lang="it-IT" sz="2400" b="1" i="1" dirty="0" err="1"/>
              <a:t>trasposoni</a:t>
            </a:r>
            <a:r>
              <a:rPr lang="it-IT" sz="2400" b="1" i="1" dirty="0"/>
              <a:t>, </a:t>
            </a:r>
            <a:r>
              <a:rPr lang="it-IT" sz="2400" b="1" i="1" dirty="0" err="1"/>
              <a:t>integroni</a:t>
            </a:r>
            <a:r>
              <a:rPr lang="it-IT" sz="2400" b="1" i="1" dirty="0"/>
              <a:t> o plasmidi ; </a:t>
            </a:r>
            <a:r>
              <a:rPr lang="it-IT" sz="2400" dirty="0"/>
              <a:t>il </a:t>
            </a:r>
            <a:r>
              <a:rPr lang="it-IT" sz="2000" dirty="0"/>
              <a:t>famoso </a:t>
            </a:r>
            <a:r>
              <a:rPr lang="it-IT" sz="2000" b="1" dirty="0"/>
              <a:t>E coli 0157:H7 </a:t>
            </a:r>
            <a:r>
              <a:rPr lang="it-IT" sz="2000" dirty="0"/>
              <a:t>e il più recente </a:t>
            </a:r>
            <a:r>
              <a:rPr lang="it-IT" sz="2000" b="1" dirty="0"/>
              <a:t>E coli 0104: H4</a:t>
            </a:r>
            <a:r>
              <a:rPr lang="it-IT" sz="2000" dirty="0"/>
              <a:t> “tedesco” dotati di intensa attività tossica e pro-emorragica avendo acquisito sequenze particolarmente virulente da  germi enteropatogeni  in </a:t>
            </a:r>
            <a:r>
              <a:rPr lang="it-IT" dirty="0"/>
              <a:t>particolare  </a:t>
            </a:r>
            <a:r>
              <a:rPr lang="it-IT" b="1" i="1" dirty="0"/>
              <a:t>tossine di </a:t>
            </a:r>
            <a:r>
              <a:rPr lang="it-IT" b="1" i="1" dirty="0" err="1"/>
              <a:t>Shigella</a:t>
            </a:r>
            <a:r>
              <a:rPr lang="it-IT" dirty="0"/>
              <a:t>). </a:t>
            </a:r>
            <a:br>
              <a:rPr lang="en-GB" dirty="0"/>
            </a:br>
            <a:endParaRPr lang="it-IT" dirty="0"/>
          </a:p>
        </p:txBody>
      </p:sp>
    </p:spTree>
    <p:extLst>
      <p:ext uri="{BB962C8B-B14F-4D97-AF65-F5344CB8AC3E}">
        <p14:creationId xmlns:p14="http://schemas.microsoft.com/office/powerpoint/2010/main" val="100099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8842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2200" dirty="0">
                <a:effectLst/>
                <a:latin typeface="Helvetica Neue"/>
                <a:ea typeface="Helvetica Neue"/>
                <a:cs typeface="Helvetica Neue"/>
                <a:sym typeface="Helvetica Neue"/>
              </a:rPr>
              <a:t>I suoi principali interessi di ricerca sono l'epidemiologia quantitativa e il controllo delle zoonosi con un'enfasi specifica sulla resistenza antimicrobica e l'uso antimicrobico nella produzione animale, nonché sulla prevenzione delle epidemie e delle malattie endemiche, con particolare attenzione all'applicazione delle misure di </a:t>
            </a:r>
            <a:r>
              <a:rPr lang="it-IT" sz="2200" dirty="0" err="1">
                <a:effectLst/>
                <a:latin typeface="Helvetica Neue"/>
                <a:ea typeface="Helvetica Neue"/>
                <a:cs typeface="Helvetica Neue"/>
                <a:sym typeface="Helvetica Neue"/>
              </a:rPr>
              <a:t>biosicurezza</a:t>
            </a:r>
            <a:r>
              <a:rPr lang="it-IT" sz="2200" dirty="0">
                <a:effectLst/>
                <a:latin typeface="Helvetica Neue"/>
                <a:ea typeface="Helvetica Neue"/>
                <a:cs typeface="Helvetica Neue"/>
                <a:sym typeface="Helvetica Neue"/>
              </a:rPr>
              <a:t>.</a:t>
            </a:r>
          </a:p>
          <a:p>
            <a:endParaRPr lang="it-IT" dirty="0"/>
          </a:p>
        </p:txBody>
      </p:sp>
    </p:spTree>
    <p:extLst>
      <p:ext uri="{BB962C8B-B14F-4D97-AF65-F5344CB8AC3E}">
        <p14:creationId xmlns:p14="http://schemas.microsoft.com/office/powerpoint/2010/main" val="409944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200" dirty="0">
                <a:effectLst/>
                <a:latin typeface="Helvetica Neue"/>
                <a:ea typeface="Helvetica Neue"/>
                <a:cs typeface="Helvetica Neue"/>
                <a:sym typeface="Helvetica Neue"/>
              </a:rPr>
              <a:t>Fino ad oggi piani di contrasto all’antibiotico resistenza si sono concentrati su misure che puntano a ridurre l’utilizzo eccessivo e sbagliato di questi farmaci, con scarsa attenzione verso il problema dei residui di antibiotici (e di tutti i medicinali in generale) che provengono dagli scarichi domestici, ospedalieri e industriali.</a:t>
            </a:r>
            <a:r>
              <a:rPr lang="it-IT" dirty="0">
                <a:effectLst/>
              </a:rPr>
              <a:t> A Hyderabad (INDIA)concentrata uno dei più grandi poli di produzione del mondo (2,5 milioni di addetti)</a:t>
            </a:r>
            <a:endParaRPr lang="it-IT" dirty="0"/>
          </a:p>
        </p:txBody>
      </p:sp>
    </p:spTree>
    <p:extLst>
      <p:ext uri="{BB962C8B-B14F-4D97-AF65-F5344CB8AC3E}">
        <p14:creationId xmlns:p14="http://schemas.microsoft.com/office/powerpoint/2010/main" val="2119325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Vuoto copia">
    <p:spTree>
      <p:nvGrpSpPr>
        <p:cNvPr id="1" name=""/>
        <p:cNvGrpSpPr/>
        <p:nvPr/>
      </p:nvGrpSpPr>
      <p:grpSpPr>
        <a:xfrm>
          <a:off x="0" y="0"/>
          <a:ext cx="0" cy="0"/>
          <a:chOff x="0" y="0"/>
          <a:chExt cx="0" cy="0"/>
        </a:xfrm>
      </p:grpSpPr>
      <p:sp>
        <p:nvSpPr>
          <p:cNvPr id="22" name="Titolo dell’evento"/>
          <p:cNvSpPr txBox="1">
            <a:spLocks noGrp="1"/>
          </p:cNvSpPr>
          <p:nvPr>
            <p:ph type="body" sz="quarter" idx="13"/>
          </p:nvPr>
        </p:nvSpPr>
        <p:spPr>
          <a:xfrm>
            <a:off x="737768" y="5031745"/>
            <a:ext cx="4544264" cy="807818"/>
          </a:xfrm>
          <a:prstGeom prst="rect">
            <a:avLst/>
          </a:prstGeom>
        </p:spPr>
        <p:txBody>
          <a:bodyPr>
            <a:noAutofit/>
          </a:bodyPr>
          <a:lstStyle>
            <a:lvl1pPr marL="0" indent="0">
              <a:spcBef>
                <a:spcPts val="0"/>
              </a:spcBef>
              <a:buSzTx/>
              <a:buNone/>
              <a:defRPr sz="4800">
                <a:latin typeface="Helvetica Neue Light"/>
                <a:ea typeface="Helvetica Neue Light"/>
                <a:cs typeface="Helvetica Neue Light"/>
                <a:sym typeface="Helvetica Neue Light"/>
              </a:defRPr>
            </a:lvl1pPr>
          </a:lstStyle>
          <a:p>
            <a:r>
              <a:t>Titolo dell’evento</a:t>
            </a:r>
          </a:p>
        </p:txBody>
      </p:sp>
      <p:sp>
        <p:nvSpPr>
          <p:cNvPr id="23" name="Xxxxxx Xxxxxx"/>
          <p:cNvSpPr txBox="1">
            <a:spLocks noGrp="1"/>
          </p:cNvSpPr>
          <p:nvPr>
            <p:ph type="body" sz="quarter" idx="14"/>
          </p:nvPr>
        </p:nvSpPr>
        <p:spPr>
          <a:xfrm>
            <a:off x="2155037" y="7075428"/>
            <a:ext cx="4864138" cy="523086"/>
          </a:xfrm>
          <a:prstGeom prst="rect">
            <a:avLst/>
          </a:prstGeom>
        </p:spPr>
        <p:txBody>
          <a:bodyPr>
            <a:spAutoFit/>
          </a:bodyPr>
          <a:lstStyle>
            <a:lvl1pPr marL="0" indent="0">
              <a:spcBef>
                <a:spcPts val="0"/>
              </a:spcBef>
              <a:buSzTx/>
              <a:buNone/>
              <a:defRPr sz="2800">
                <a:latin typeface="Helvetica Neue Light"/>
                <a:ea typeface="Helvetica Neue Light"/>
                <a:cs typeface="Helvetica Neue Light"/>
                <a:sym typeface="Helvetica Neue Light"/>
              </a:defRPr>
            </a:lvl1pPr>
          </a:lstStyle>
          <a:p>
            <a:r>
              <a:t>Xxxxxx Xxxxxx</a:t>
            </a:r>
          </a:p>
        </p:txBody>
      </p:sp>
      <p:sp>
        <p:nvSpPr>
          <p:cNvPr id="24" name="Sottotitolo"/>
          <p:cNvSpPr txBox="1">
            <a:spLocks noGrp="1"/>
          </p:cNvSpPr>
          <p:nvPr>
            <p:ph type="body" sz="quarter" idx="15"/>
          </p:nvPr>
        </p:nvSpPr>
        <p:spPr>
          <a:xfrm>
            <a:off x="796213" y="5859679"/>
            <a:ext cx="2129639" cy="647139"/>
          </a:xfrm>
          <a:prstGeom prst="rect">
            <a:avLst/>
          </a:prstGeom>
        </p:spPr>
        <p:txBody>
          <a:bodyPr wrap="none">
            <a:spAutoFit/>
          </a:bodyPr>
          <a:lstStyle>
            <a:lvl1pPr marL="0" indent="0">
              <a:spcBef>
                <a:spcPts val="0"/>
              </a:spcBef>
              <a:buSzTx/>
              <a:buNone/>
              <a:defRPr sz="3600">
                <a:latin typeface="Helvetica Neue Light"/>
                <a:ea typeface="Helvetica Neue Light"/>
                <a:cs typeface="Helvetica Neue Light"/>
                <a:sym typeface="Helvetica Neue Light"/>
              </a:defRPr>
            </a:lvl1pPr>
          </a:lstStyle>
          <a:p>
            <a:r>
              <a:t>Sottotitolo</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Vuoto">
    <p:spTree>
      <p:nvGrpSpPr>
        <p:cNvPr id="1" name=""/>
        <p:cNvGrpSpPr/>
        <p:nvPr/>
      </p:nvGrpSpPr>
      <p:grpSpPr>
        <a:xfrm>
          <a:off x="0" y="0"/>
          <a:ext cx="0" cy="0"/>
          <a:chOff x="0" y="0"/>
          <a:chExt cx="0" cy="0"/>
        </a:xfrm>
      </p:grpSpPr>
      <p:sp>
        <p:nvSpPr>
          <p:cNvPr id="32" name="Rettangolo"/>
          <p:cNvSpPr/>
          <p:nvPr/>
        </p:nvSpPr>
        <p:spPr>
          <a:xfrm>
            <a:off x="-82600" y="8936732"/>
            <a:ext cx="13170000" cy="183258"/>
          </a:xfrm>
          <a:prstGeom prst="rect">
            <a:avLst/>
          </a:prstGeom>
          <a:solidFill>
            <a:srgbClr val="A4DBE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 name="Rettangolo"/>
          <p:cNvSpPr/>
          <p:nvPr/>
        </p:nvSpPr>
        <p:spPr>
          <a:xfrm>
            <a:off x="-82600" y="9043987"/>
            <a:ext cx="13170000" cy="970807"/>
          </a:xfrm>
          <a:prstGeom prst="rect">
            <a:avLst/>
          </a:prstGeom>
          <a:solidFill>
            <a:srgbClr val="305E72"/>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 name="www.naturopatia.org"/>
          <p:cNvSpPr txBox="1"/>
          <p:nvPr/>
        </p:nvSpPr>
        <p:spPr>
          <a:xfrm>
            <a:off x="8819895" y="9167317"/>
            <a:ext cx="4102609"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spc="480">
                <a:solidFill>
                  <a:srgbClr val="FFFFFF"/>
                </a:solidFill>
              </a:defRPr>
            </a:lvl1pPr>
          </a:lstStyle>
          <a:p>
            <a:r>
              <a:t>www.naturopatia.org</a:t>
            </a:r>
          </a:p>
        </p:txBody>
      </p:sp>
      <p:pic>
        <p:nvPicPr>
          <p:cNvPr id="35" name="Immagine" descr="Immagine"/>
          <p:cNvPicPr>
            <a:picLocks noChangeAspect="1"/>
          </p:cNvPicPr>
          <p:nvPr/>
        </p:nvPicPr>
        <p:blipFill>
          <a:blip r:embed="rId2">
            <a:extLst/>
          </a:blip>
          <a:srcRect t="54298"/>
          <a:stretch>
            <a:fillRect/>
          </a:stretch>
        </p:blipFill>
        <p:spPr>
          <a:xfrm>
            <a:off x="141342" y="8552807"/>
            <a:ext cx="2485855" cy="1136065"/>
          </a:xfrm>
          <a:prstGeom prst="rect">
            <a:avLst/>
          </a:prstGeom>
          <a:ln w="12700">
            <a:miter lim="400000"/>
          </a:ln>
        </p:spPr>
      </p:pic>
      <p:pic>
        <p:nvPicPr>
          <p:cNvPr id="36" name="Immagine" descr="Immagine"/>
          <p:cNvPicPr>
            <a:picLocks noChangeAspect="1"/>
          </p:cNvPicPr>
          <p:nvPr/>
        </p:nvPicPr>
        <p:blipFill>
          <a:blip r:embed="rId3">
            <a:extLst/>
          </a:blip>
          <a:srcRect l="2633" r="12018"/>
          <a:stretch>
            <a:fillRect/>
          </a:stretch>
        </p:blipFill>
        <p:spPr>
          <a:xfrm>
            <a:off x="6294489" y="8873202"/>
            <a:ext cx="2330463" cy="904625"/>
          </a:xfrm>
          <a:prstGeom prst="rect">
            <a:avLst/>
          </a:prstGeom>
          <a:ln w="12700">
            <a:miter lim="400000"/>
          </a:ln>
        </p:spPr>
      </p:pic>
      <p:sp>
        <p:nvSpPr>
          <p:cNvPr id="3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magine" descr="Immagine"/>
          <p:cNvPicPr>
            <a:picLocks noChangeAspect="1"/>
          </p:cNvPicPr>
          <p:nvPr/>
        </p:nvPicPr>
        <p:blipFill>
          <a:blip r:embed="rId4">
            <a:extLst/>
          </a:blip>
          <a:srcRect l="6045" r="10144"/>
          <a:stretch>
            <a:fillRect/>
          </a:stretch>
        </p:blipFill>
        <p:spPr>
          <a:xfrm>
            <a:off x="317301" y="292806"/>
            <a:ext cx="9371533" cy="1636423"/>
          </a:xfrm>
          <a:prstGeom prst="rect">
            <a:avLst/>
          </a:prstGeom>
          <a:ln w="12700">
            <a:miter lim="400000"/>
          </a:ln>
        </p:spPr>
      </p:pic>
      <p:sp>
        <p:nvSpPr>
          <p:cNvPr id="3" name="dal 16 al 22 marzo"/>
          <p:cNvSpPr txBox="1"/>
          <p:nvPr/>
        </p:nvSpPr>
        <p:spPr>
          <a:xfrm>
            <a:off x="2811189" y="1842886"/>
            <a:ext cx="4383635" cy="733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b="0">
                <a:solidFill>
                  <a:srgbClr val="FFFFFF"/>
                </a:solidFill>
                <a:latin typeface="Helvetica Neue Light"/>
                <a:ea typeface="Helvetica Neue Light"/>
                <a:cs typeface="Helvetica Neue Light"/>
                <a:sym typeface="Helvetica Neue Light"/>
              </a:defRPr>
            </a:lvl1pPr>
          </a:lstStyle>
          <a:p>
            <a:r>
              <a:t>dal 16 al 22 marzo</a:t>
            </a:r>
          </a:p>
        </p:txBody>
      </p:sp>
      <p:sp>
        <p:nvSpPr>
          <p:cNvPr id="4" name="Piacenza - Parma - Cremona"/>
          <p:cNvSpPr txBox="1"/>
          <p:nvPr/>
        </p:nvSpPr>
        <p:spPr>
          <a:xfrm>
            <a:off x="2328576" y="2917224"/>
            <a:ext cx="5348860"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000">
                <a:solidFill>
                  <a:srgbClr val="FFFFFF"/>
                </a:solidFill>
              </a:defRPr>
            </a:lvl1pPr>
          </a:lstStyle>
          <a:p>
            <a:r>
              <a:t>Piacenza - Parma - Cremona</a:t>
            </a:r>
          </a:p>
        </p:txBody>
      </p:sp>
      <p:sp>
        <p:nvSpPr>
          <p:cNvPr id="5" name="Rettangolo"/>
          <p:cNvSpPr/>
          <p:nvPr/>
        </p:nvSpPr>
        <p:spPr>
          <a:xfrm>
            <a:off x="-12700" y="8230985"/>
            <a:ext cx="13030200" cy="34282"/>
          </a:xfrm>
          <a:prstGeom prst="rect">
            <a:avLst/>
          </a:prstGeom>
          <a:solidFill>
            <a:srgbClr val="A4DBE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 name="Relatore"/>
          <p:cNvSpPr txBox="1"/>
          <p:nvPr/>
        </p:nvSpPr>
        <p:spPr>
          <a:xfrm>
            <a:off x="681837" y="7075428"/>
            <a:ext cx="1379526"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0">
                <a:solidFill>
                  <a:srgbClr val="315E71"/>
                </a:solidFill>
                <a:latin typeface="Helvetica Neue Light"/>
                <a:ea typeface="Helvetica Neue Light"/>
                <a:cs typeface="Helvetica Neue Light"/>
                <a:sym typeface="Helvetica Neue Light"/>
              </a:defRPr>
            </a:lvl1pPr>
          </a:lstStyle>
          <a:p>
            <a:r>
              <a:t>Relatore</a:t>
            </a:r>
          </a:p>
        </p:txBody>
      </p:sp>
      <p:sp>
        <p:nvSpPr>
          <p:cNvPr id="7" name="Linea"/>
          <p:cNvSpPr/>
          <p:nvPr/>
        </p:nvSpPr>
        <p:spPr>
          <a:xfrm>
            <a:off x="711200" y="7055997"/>
            <a:ext cx="6104382" cy="1"/>
          </a:xfrm>
          <a:prstGeom prst="line">
            <a:avLst/>
          </a:prstGeom>
          <a:ln w="12700">
            <a:solidFill>
              <a:srgbClr val="315E71"/>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 name="Rettangolo"/>
          <p:cNvSpPr/>
          <p:nvPr/>
        </p:nvSpPr>
        <p:spPr>
          <a:xfrm>
            <a:off x="0" y="-12700"/>
            <a:ext cx="13003511" cy="4620419"/>
          </a:xfrm>
          <a:prstGeom prst="rect">
            <a:avLst/>
          </a:prstGeom>
          <a:solidFill>
            <a:srgbClr val="305E72"/>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9" name="Immagine" descr="Immagine"/>
          <p:cNvPicPr>
            <a:picLocks noChangeAspect="1"/>
          </p:cNvPicPr>
          <p:nvPr/>
        </p:nvPicPr>
        <p:blipFill>
          <a:blip r:embed="rId5">
            <a:extLst/>
          </a:blip>
          <a:stretch>
            <a:fillRect/>
          </a:stretch>
        </p:blipFill>
        <p:spPr>
          <a:xfrm>
            <a:off x="-163458" y="-2756688"/>
            <a:ext cx="7066298" cy="7066299"/>
          </a:xfrm>
          <a:prstGeom prst="rect">
            <a:avLst/>
          </a:prstGeom>
          <a:ln w="12700">
            <a:miter lim="400000"/>
          </a:ln>
        </p:spPr>
      </p:pic>
      <p:pic>
        <p:nvPicPr>
          <p:cNvPr id="10" name="Immagine" descr="Immagine"/>
          <p:cNvPicPr>
            <a:picLocks noChangeAspect="1"/>
          </p:cNvPicPr>
          <p:nvPr/>
        </p:nvPicPr>
        <p:blipFill>
          <a:blip r:embed="rId6">
            <a:extLst/>
          </a:blip>
          <a:stretch>
            <a:fillRect/>
          </a:stretch>
        </p:blipFill>
        <p:spPr>
          <a:xfrm>
            <a:off x="8842927" y="137248"/>
            <a:ext cx="4691546" cy="1554304"/>
          </a:xfrm>
          <a:prstGeom prst="rect">
            <a:avLst/>
          </a:prstGeom>
          <a:ln w="12700">
            <a:miter lim="400000"/>
          </a:ln>
          <a:effectLst>
            <a:outerShdw blurRad="165100" dist="101665" dir="7689347" rotWithShape="0">
              <a:srgbClr val="000000">
                <a:alpha val="50000"/>
              </a:srgbClr>
            </a:outerShdw>
          </a:effectLst>
        </p:spPr>
      </p:pic>
      <p:pic>
        <p:nvPicPr>
          <p:cNvPr id="11" name="Immagine" descr="Immagine"/>
          <p:cNvPicPr>
            <a:picLocks noChangeAspect="1"/>
          </p:cNvPicPr>
          <p:nvPr/>
        </p:nvPicPr>
        <p:blipFill>
          <a:blip r:embed="rId7">
            <a:extLst/>
          </a:blip>
          <a:stretch>
            <a:fillRect/>
          </a:stretch>
        </p:blipFill>
        <p:spPr>
          <a:xfrm>
            <a:off x="116801" y="8203806"/>
            <a:ext cx="7434900" cy="1492015"/>
          </a:xfrm>
          <a:prstGeom prst="rect">
            <a:avLst/>
          </a:prstGeom>
          <a:ln w="12700">
            <a:miter lim="400000"/>
          </a:ln>
        </p:spPr>
      </p:pic>
      <p:sp>
        <p:nvSpPr>
          <p:cNvPr id="12" name="Sani stili…"/>
          <p:cNvSpPr/>
          <p:nvPr/>
        </p:nvSpPr>
        <p:spPr>
          <a:xfrm>
            <a:off x="9421332" y="1872423"/>
            <a:ext cx="2989396" cy="2769769"/>
          </a:xfrm>
          <a:prstGeom prst="wedgeEllipseCallout">
            <a:avLst>
              <a:gd name="adj1" fmla="val 2394"/>
              <a:gd name="adj2" fmla="val 64624"/>
            </a:avLst>
          </a:prstGeom>
          <a:solidFill>
            <a:srgbClr val="FFFFFF"/>
          </a:solidFill>
          <a:ln w="50800">
            <a:solidFill>
              <a:srgbClr val="A4DBE0"/>
            </a:solidFill>
            <a:miter lim="400000"/>
          </a:ln>
          <a:effectLst>
            <a:outerShdw blurRad="190500" dist="203200" dir="5400000" rotWithShape="0">
              <a:srgbClr val="000000">
                <a:alpha val="4346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700" b="0">
                <a:solidFill>
                  <a:srgbClr val="305E72"/>
                </a:solidFill>
              </a:defRPr>
            </a:pPr>
            <a:r>
              <a:t>Sani stili </a:t>
            </a:r>
          </a:p>
          <a:p>
            <a:pPr>
              <a:defRPr sz="2700" b="0">
                <a:solidFill>
                  <a:srgbClr val="305E72"/>
                </a:solidFill>
              </a:defRPr>
            </a:pPr>
            <a:r>
              <a:t>di vita </a:t>
            </a:r>
          </a:p>
          <a:p>
            <a:pPr>
              <a:defRPr sz="2700" b="0">
                <a:solidFill>
                  <a:srgbClr val="305E72"/>
                </a:solidFill>
              </a:defRPr>
            </a:pPr>
            <a:r>
              <a:t>a sostegno </a:t>
            </a:r>
          </a:p>
          <a:p>
            <a:pPr>
              <a:defRPr sz="2700" b="0">
                <a:solidFill>
                  <a:srgbClr val="305E72"/>
                </a:solidFill>
              </a:defRPr>
            </a:pPr>
            <a:r>
              <a:t>della salute</a:t>
            </a:r>
          </a:p>
        </p:txBody>
      </p:sp>
      <p:sp>
        <p:nvSpPr>
          <p:cNvPr id="13" name="Titolo Testo"/>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Titolo Testo</a:t>
            </a:r>
          </a:p>
        </p:txBody>
      </p:sp>
      <p:sp>
        <p:nvSpPr>
          <p:cNvPr id="14" name="Corpo livello uno…"/>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5" name="Numero diapositiva"/>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nature.com/nature/journal/v532/n7600/full/532441d.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7717/peerj.5801"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http://www.ruralpini.it/images/Biogas/grossa_centrale.jpg" TargetMode="External"/><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www.ncbi.nlm.nih.gov/pmc/articles/PMC4301011/" TargetMode="Externa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016/j.jhazmat.2007.07.008" TargetMode="External"/><Relationship Id="rId3" Type="http://schemas.openxmlformats.org/officeDocument/2006/relationships/image" Target="../media/image38.jpeg"/><Relationship Id="rId7" Type="http://schemas.openxmlformats.org/officeDocument/2006/relationships/hyperlink" Target="https://www.sciencedirect.com/science/article/abs/pii/S030438940700990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https://journals.plos.org/plosone/resource/img/logo-plos.png"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it.wikipedia.org/wiki/Alexander_Fleming" TargetMode="External"/><Relationship Id="rId7" Type="http://schemas.openxmlformats.org/officeDocument/2006/relationships/image" Target="../media/image8.jpeg"/><Relationship Id="rId2" Type="http://schemas.openxmlformats.org/officeDocument/2006/relationships/hyperlink" Target="http://it.wikipedia.org/wiki/Vincenzo_Tiberio" TargetMode="Externa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hyperlink" Target="http://it.wikipedia.org/wiki/Howard_Walter_Florey" TargetMode="External"/><Relationship Id="rId4" Type="http://schemas.openxmlformats.org/officeDocument/2006/relationships/hyperlink" Target="http://it.wikipedia.org/wiki/Ernst_Chain" TargetMode="External"/><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hyperlink" Target="http://it.wikipedia.org/wiki/Giuseppe_Brotzu"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translate.googleusercontent.com/translate_c?depth=1&amp;hl=it&amp;prev=search&amp;rurl=translate.google.com&amp;sl=en&amp;sp=nmt4&amp;u=https://en.m.wikipedia.org/wiki/Microorganism&amp;usg=ALkJrhh2ErvWZ1TxDarvFAtfhn3QLz4g0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ncbi.nlm.nih.gov/books/NBK4571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olo dell’evento"/>
          <p:cNvSpPr txBox="1">
            <a:spLocks noGrp="1"/>
          </p:cNvSpPr>
          <p:nvPr>
            <p:ph type="body" idx="13"/>
          </p:nvPr>
        </p:nvSpPr>
        <p:spPr>
          <a:xfrm>
            <a:off x="847541" y="5166945"/>
            <a:ext cx="7923632" cy="1376018"/>
          </a:xfrm>
          <a:prstGeom prst="rect">
            <a:avLst/>
          </a:prstGeom>
        </p:spPr>
        <p:txBody>
          <a:bodyPr/>
          <a:lstStyle/>
          <a:p>
            <a:r>
              <a:rPr lang="it-IT" b="1" dirty="0">
                <a:latin typeface="Abadi MT Condensed Light" panose="020B0306030101010103" pitchFamily="34" charset="77"/>
              </a:rPr>
              <a:t>Antibiotici e ambiente:</a:t>
            </a:r>
          </a:p>
          <a:p>
            <a:r>
              <a:rPr lang="it-IT" b="1" dirty="0">
                <a:latin typeface="Abadi MT Condensed Light" panose="020B0306030101010103" pitchFamily="34" charset="77"/>
              </a:rPr>
              <a:t>un problema sottovalutato</a:t>
            </a:r>
            <a:endParaRPr b="1" dirty="0">
              <a:latin typeface="Abadi MT Condensed Light" panose="020B0306030101010103" pitchFamily="34" charset="77"/>
            </a:endParaRPr>
          </a:p>
        </p:txBody>
      </p:sp>
      <p:sp>
        <p:nvSpPr>
          <p:cNvPr id="47" name="Xxxxxx Xxxxxx"/>
          <p:cNvSpPr txBox="1">
            <a:spLocks noGrp="1"/>
          </p:cNvSpPr>
          <p:nvPr>
            <p:ph type="body" idx="14"/>
          </p:nvPr>
        </p:nvSpPr>
        <p:spPr>
          <a:xfrm>
            <a:off x="2196070" y="7075050"/>
            <a:ext cx="5016499" cy="841256"/>
          </a:xfrm>
          <a:prstGeom prst="rect">
            <a:avLst/>
          </a:prstGeom>
        </p:spPr>
        <p:txBody>
          <a:bodyPr/>
          <a:lstStyle/>
          <a:p>
            <a:r>
              <a:rPr lang="it-IT" dirty="0">
                <a:solidFill>
                  <a:srgbClr val="004AFF"/>
                </a:solidFill>
              </a:rPr>
              <a:t>Dott. Giuseppe </a:t>
            </a:r>
            <a:r>
              <a:rPr lang="it-IT" dirty="0" err="1">
                <a:solidFill>
                  <a:srgbClr val="004AFF"/>
                </a:solidFill>
              </a:rPr>
              <a:t>Miserotti</a:t>
            </a:r>
            <a:r>
              <a:rPr lang="it-IT" dirty="0">
                <a:solidFill>
                  <a:srgbClr val="004AFF"/>
                </a:solidFill>
              </a:rPr>
              <a:t> </a:t>
            </a:r>
          </a:p>
          <a:p>
            <a:r>
              <a:rPr lang="it-IT" sz="2000" dirty="0">
                <a:solidFill>
                  <a:srgbClr val="02AC53"/>
                </a:solidFill>
              </a:rPr>
              <a:t>Giunta esecutiva ISDE Italia</a:t>
            </a:r>
            <a:endParaRPr sz="2000" dirty="0">
              <a:solidFill>
                <a:srgbClr val="02AC53"/>
              </a:solidFill>
            </a:endParaRPr>
          </a:p>
        </p:txBody>
      </p:sp>
      <p:sp>
        <p:nvSpPr>
          <p:cNvPr id="48" name="Sottotitolo"/>
          <p:cNvSpPr txBox="1">
            <a:spLocks noGrp="1"/>
          </p:cNvSpPr>
          <p:nvPr>
            <p:ph type="body" idx="15"/>
          </p:nvPr>
        </p:nvSpPr>
        <p:spPr>
          <a:xfrm>
            <a:off x="796213" y="5854954"/>
            <a:ext cx="102657" cy="656590"/>
          </a:xfrm>
          <a:prstGeom prst="rect">
            <a:avLst/>
          </a:prstGeom>
        </p:spPr>
        <p:txBody>
          <a:bodyPr/>
          <a:lstStyle/>
          <a:p>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1BD9F232-0C50-B644-AA67-15C2694857AF}"/>
              </a:ext>
            </a:extLst>
          </p:cNvPr>
          <p:cNvSpPr/>
          <p:nvPr/>
        </p:nvSpPr>
        <p:spPr>
          <a:xfrm>
            <a:off x="571500" y="506775"/>
            <a:ext cx="11899900"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Dalla microbiologia dei patogeni ad una microbiologia </a:t>
            </a:r>
            <a:r>
              <a:rPr kumimoji="0" lang="it-IT" i="0" u="none" strike="noStrike" cap="none" spc="0" normalizeH="0" baseline="0" dirty="0" err="1">
                <a:ln>
                  <a:noFill/>
                </a:ln>
                <a:solidFill>
                  <a:srgbClr val="FFFF00"/>
                </a:solidFill>
                <a:effectLst/>
                <a:uFillTx/>
                <a:latin typeface="Avenir Next" panose="020B0503020202020204" pitchFamily="34" charset="0"/>
                <a:ea typeface="+mn-ea"/>
                <a:cs typeface="+mn-cs"/>
                <a:sym typeface="Helvetica Neue Medium"/>
              </a:rPr>
              <a:t>ecosistemica</a:t>
            </a:r>
            <a:endPar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endParaRPr>
          </a:p>
        </p:txBody>
      </p:sp>
      <p:sp>
        <p:nvSpPr>
          <p:cNvPr id="3" name="Rettangolo 2">
            <a:extLst>
              <a:ext uri="{FF2B5EF4-FFF2-40B4-BE49-F238E27FC236}">
                <a16:creationId xmlns:a16="http://schemas.microsoft.com/office/drawing/2014/main" id="{FA27FC7F-6262-9C4F-9B84-19B87311CB94}"/>
              </a:ext>
            </a:extLst>
          </p:cNvPr>
          <p:cNvSpPr/>
          <p:nvPr/>
        </p:nvSpPr>
        <p:spPr>
          <a:xfrm>
            <a:off x="-927100" y="1733052"/>
            <a:ext cx="9309100" cy="461665"/>
          </a:xfrm>
          <a:prstGeom prst="rect">
            <a:avLst/>
          </a:prstGeom>
        </p:spPr>
        <p:txBody>
          <a:bodyPr wrap="square">
            <a:spAutoFit/>
          </a:bodyPr>
          <a:lstStyle/>
          <a:p>
            <a:pPr>
              <a:spcAft>
                <a:spcPts val="1800"/>
              </a:spcAft>
            </a:pPr>
            <a:r>
              <a:rPr lang="it-IT" b="0" dirty="0">
                <a:latin typeface="Avenir Next" panose="020B0503020202020204" pitchFamily="34" charset="0"/>
                <a:ea typeface="Times New Roman" panose="02020603050405020304" pitchFamily="18" charset="0"/>
                <a:cs typeface="Times New Roman" panose="02020603050405020304" pitchFamily="18" charset="0"/>
              </a:rPr>
              <a:t>L’origine della vita ha una chiave sola: i batteri. </a:t>
            </a:r>
            <a:endParaRPr lang="it-IT" sz="1800" b="0" dirty="0">
              <a:latin typeface="Avenir Next" panose="020B0503020202020204" pitchFamily="34" charset="0"/>
              <a:ea typeface="Calibri" panose="020F0502020204030204" pitchFamily="34" charset="0"/>
              <a:cs typeface="Times New Roman" panose="02020603050405020304" pitchFamily="18" charset="0"/>
            </a:endParaRPr>
          </a:p>
        </p:txBody>
      </p:sp>
      <p:sp>
        <p:nvSpPr>
          <p:cNvPr id="4" name="Rettangolo 3">
            <a:extLst>
              <a:ext uri="{FF2B5EF4-FFF2-40B4-BE49-F238E27FC236}">
                <a16:creationId xmlns:a16="http://schemas.microsoft.com/office/drawing/2014/main" id="{0AF455A7-B1EF-EB46-B78A-7C41FC8C656F}"/>
              </a:ext>
            </a:extLst>
          </p:cNvPr>
          <p:cNvSpPr/>
          <p:nvPr/>
        </p:nvSpPr>
        <p:spPr>
          <a:xfrm>
            <a:off x="1186585" y="3060998"/>
            <a:ext cx="4648200" cy="3785652"/>
          </a:xfrm>
          <a:prstGeom prst="rect">
            <a:avLst/>
          </a:prstGeom>
        </p:spPr>
        <p:txBody>
          <a:bodyPr wrap="square">
            <a:spAutoFit/>
          </a:bodyPr>
          <a:lstStyle/>
          <a:p>
            <a:pPr algn="l"/>
            <a:r>
              <a:rPr lang="it-IT" sz="2000" b="0" dirty="0">
                <a:latin typeface="Avenir Next" panose="020B0503020202020204" pitchFamily="34" charset="0"/>
                <a:ea typeface="Times New Roman" panose="02020603050405020304" pitchFamily="18" charset="0"/>
                <a:cs typeface="Times New Roman" panose="02020603050405020304" pitchFamily="18" charset="0"/>
              </a:rPr>
              <a:t>«Non esisterebbe il mondo vegetale, quello animale, non esisterebbe l’umanità, non ci sarebbe ossigeno da respirare e le piante non avrebbero anidride carbonica da trasformare in foglie, fiori, rami, radici. Non è mai troppo tardi per comprenderlo. </a:t>
            </a:r>
            <a:r>
              <a:rPr lang="it-IT" sz="2000" b="0" i="1" dirty="0">
                <a:solidFill>
                  <a:srgbClr val="004AFF"/>
                </a:solidFill>
                <a:latin typeface="Avenir Next" panose="020B0503020202020204" pitchFamily="34" charset="0"/>
                <a:ea typeface="Times New Roman" panose="02020603050405020304" pitchFamily="18" charset="0"/>
                <a:cs typeface="Times New Roman" panose="02020603050405020304" pitchFamily="18" charset="0"/>
              </a:rPr>
              <a:t>Sono delle entità biologiche di natura sociale</a:t>
            </a:r>
            <a:r>
              <a:rPr lang="it-IT" sz="2000" b="0" dirty="0">
                <a:latin typeface="Avenir Next" panose="020B0503020202020204" pitchFamily="34" charset="0"/>
                <a:ea typeface="Times New Roman" panose="02020603050405020304" pitchFamily="18" charset="0"/>
                <a:cs typeface="Times New Roman" panose="02020603050405020304" pitchFamily="18" charset="0"/>
              </a:rPr>
              <a:t>, si aiutano ; si nutrono di sostanze prodotte  da altri batteri»  I geni che dirigono il montaggio </a:t>
            </a:r>
            <a:r>
              <a:rPr lang="it-IT" sz="2000" b="0" dirty="0">
                <a:solidFill>
                  <a:srgbClr val="FF0000"/>
                </a:solidFill>
                <a:latin typeface="Avenir Next" panose="020B0503020202020204" pitchFamily="34" charset="0"/>
                <a:ea typeface="Times New Roman" panose="02020603050405020304" pitchFamily="18" charset="0"/>
                <a:cs typeface="Times New Roman" panose="02020603050405020304" pitchFamily="18" charset="0"/>
              </a:rPr>
              <a:t>sono ancestrali</a:t>
            </a:r>
            <a:r>
              <a:rPr lang="it-IT" sz="2000" b="0" dirty="0">
                <a:latin typeface="Avenir Next" panose="020B0503020202020204" pitchFamily="34" charset="0"/>
                <a:ea typeface="Times New Roman" panose="02020603050405020304" pitchFamily="18" charset="0"/>
                <a:cs typeface="Times New Roman" panose="02020603050405020304" pitchFamily="18" charset="0"/>
              </a:rPr>
              <a:t>, in tutto non più di 1500…»</a:t>
            </a:r>
            <a:endParaRPr lang="it-IT" sz="2000" b="0" dirty="0">
              <a:latin typeface="Avenir Next" panose="020B0503020202020204" pitchFamily="34" charset="0"/>
            </a:endParaRPr>
          </a:p>
        </p:txBody>
      </p:sp>
      <p:sp>
        <p:nvSpPr>
          <p:cNvPr id="6" name="Rettangolo 5">
            <a:extLst>
              <a:ext uri="{FF2B5EF4-FFF2-40B4-BE49-F238E27FC236}">
                <a16:creationId xmlns:a16="http://schemas.microsoft.com/office/drawing/2014/main" id="{280F5D16-639A-4149-B37C-1114E569FEDB}"/>
              </a:ext>
            </a:extLst>
          </p:cNvPr>
          <p:cNvSpPr/>
          <p:nvPr/>
        </p:nvSpPr>
        <p:spPr>
          <a:xfrm>
            <a:off x="-2063500" y="7477647"/>
            <a:ext cx="10599879" cy="307777"/>
          </a:xfrm>
          <a:prstGeom prst="rect">
            <a:avLst/>
          </a:prstGeom>
        </p:spPr>
        <p:txBody>
          <a:bodyPr wrap="square">
            <a:spAutoFit/>
          </a:bodyPr>
          <a:lstStyle/>
          <a:p>
            <a:r>
              <a:rPr lang="it-IT" sz="1400" dirty="0">
                <a:latin typeface="Avenir Next" panose="020B0503020202020204" pitchFamily="34" charset="0"/>
                <a:ea typeface="Times New Roman" panose="02020603050405020304" pitchFamily="18" charset="0"/>
                <a:cs typeface="Times New Roman" panose="02020603050405020304" pitchFamily="18" charset="0"/>
              </a:rPr>
              <a:t>Paul G. Falkowski</a:t>
            </a:r>
            <a:r>
              <a:rPr lang="it-IT" sz="1400" dirty="0">
                <a:latin typeface="Avenir Next" panose="020B0503020202020204" pitchFamily="34" charset="0"/>
              </a:rPr>
              <a:t> </a:t>
            </a:r>
          </a:p>
        </p:txBody>
      </p:sp>
      <p:sp>
        <p:nvSpPr>
          <p:cNvPr id="7" name="Rettangolo 6">
            <a:extLst>
              <a:ext uri="{FF2B5EF4-FFF2-40B4-BE49-F238E27FC236}">
                <a16:creationId xmlns:a16="http://schemas.microsoft.com/office/drawing/2014/main" id="{6546AA74-D533-9F4C-8B7F-9274D89A84DB}"/>
              </a:ext>
            </a:extLst>
          </p:cNvPr>
          <p:cNvSpPr/>
          <p:nvPr/>
        </p:nvSpPr>
        <p:spPr>
          <a:xfrm>
            <a:off x="997074" y="7785424"/>
            <a:ext cx="4679331" cy="523220"/>
          </a:xfrm>
          <a:prstGeom prst="rect">
            <a:avLst/>
          </a:prstGeom>
        </p:spPr>
        <p:txBody>
          <a:bodyPr wrap="square">
            <a:spAutoFit/>
          </a:bodyPr>
          <a:lstStyle/>
          <a:p>
            <a:r>
              <a:rPr lang="it-IT" sz="1400" b="0" dirty="0">
                <a:latin typeface="Avenir Next" panose="020B0503020202020204" pitchFamily="34" charset="0"/>
                <a:ea typeface="Times New Roman" panose="02020603050405020304" pitchFamily="18" charset="0"/>
                <a:cs typeface="Times New Roman" panose="02020603050405020304" pitchFamily="18" charset="0"/>
              </a:rPr>
              <a:t>I motori della vita. Come i microbi hanno reso la Terra abitabile” (Bollati </a:t>
            </a:r>
            <a:r>
              <a:rPr lang="it-IT" sz="1400" b="0" dirty="0" err="1">
                <a:latin typeface="Avenir Next" panose="020B0503020202020204" pitchFamily="34" charset="0"/>
                <a:ea typeface="Times New Roman" panose="02020603050405020304" pitchFamily="18" charset="0"/>
                <a:cs typeface="Times New Roman" panose="02020603050405020304" pitchFamily="18" charset="0"/>
              </a:rPr>
              <a:t>Boringhieri</a:t>
            </a:r>
            <a:r>
              <a:rPr lang="it-IT" sz="1400" b="0" dirty="0">
                <a:latin typeface="Avenir Next" panose="020B0503020202020204" pitchFamily="34" charset="0"/>
                <a:ea typeface="Times New Roman" panose="02020603050405020304" pitchFamily="18" charset="0"/>
                <a:cs typeface="Times New Roman" panose="02020603050405020304" pitchFamily="18" charset="0"/>
              </a:rPr>
              <a:t>).</a:t>
            </a:r>
            <a:r>
              <a:rPr lang="it-IT" sz="1400" b="0" dirty="0">
                <a:latin typeface="Avenir Next" panose="020B0503020202020204" pitchFamily="34" charset="0"/>
              </a:rPr>
              <a:t> </a:t>
            </a:r>
          </a:p>
        </p:txBody>
      </p:sp>
      <p:pic>
        <p:nvPicPr>
          <p:cNvPr id="8" name="Immagine 7">
            <a:extLst>
              <a:ext uri="{FF2B5EF4-FFF2-40B4-BE49-F238E27FC236}">
                <a16:creationId xmlns:a16="http://schemas.microsoft.com/office/drawing/2014/main" id="{F29678EE-BD71-104E-8E8F-6D063A0CD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650" y="2752994"/>
            <a:ext cx="4773881" cy="2327267"/>
          </a:xfrm>
          <a:prstGeom prst="rect">
            <a:avLst/>
          </a:prstGeom>
        </p:spPr>
      </p:pic>
      <p:pic>
        <p:nvPicPr>
          <p:cNvPr id="10" name="Immagine 9">
            <a:extLst>
              <a:ext uri="{FF2B5EF4-FFF2-40B4-BE49-F238E27FC236}">
                <a16:creationId xmlns:a16="http://schemas.microsoft.com/office/drawing/2014/main" id="{A5D8BFCE-CCF8-384B-8B86-00EC1E26F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990" y="5638538"/>
            <a:ext cx="2997200" cy="1998133"/>
          </a:xfrm>
          <a:prstGeom prst="rect">
            <a:avLst/>
          </a:prstGeom>
        </p:spPr>
      </p:pic>
    </p:spTree>
    <p:extLst>
      <p:ext uri="{BB962C8B-B14F-4D97-AF65-F5344CB8AC3E}">
        <p14:creationId xmlns:p14="http://schemas.microsoft.com/office/powerpoint/2010/main" val="33376485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85D46F49-83FB-5247-8C86-1D5D83E6ECE8}"/>
              </a:ext>
            </a:extLst>
          </p:cNvPr>
          <p:cNvSpPr/>
          <p:nvPr/>
        </p:nvSpPr>
        <p:spPr>
          <a:xfrm>
            <a:off x="357579" y="215566"/>
            <a:ext cx="12279086" cy="708898"/>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2800" b="0" i="0" u="none" strike="noStrike" cap="none" spc="0" normalizeH="0" baseline="0" dirty="0">
                <a:ln>
                  <a:noFill/>
                </a:ln>
                <a:solidFill>
                  <a:srgbClr val="FFFF00"/>
                </a:solidFill>
                <a:effectLst/>
                <a:uFillTx/>
                <a:latin typeface="+mn-lt"/>
                <a:ea typeface="+mn-ea"/>
                <a:cs typeface="+mn-cs"/>
                <a:sym typeface="Helvetica Neue Medium"/>
              </a:rPr>
              <a:t>Biodiversità:  i batteri grandi protagonisti</a:t>
            </a:r>
          </a:p>
        </p:txBody>
      </p:sp>
      <p:pic>
        <p:nvPicPr>
          <p:cNvPr id="4" name="Immagine 3">
            <a:extLst>
              <a:ext uri="{FF2B5EF4-FFF2-40B4-BE49-F238E27FC236}">
                <a16:creationId xmlns:a16="http://schemas.microsoft.com/office/drawing/2014/main" id="{1D244935-77C4-0143-A944-B8BDCFEAD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9" y="1056903"/>
            <a:ext cx="6305249" cy="7436015"/>
          </a:xfrm>
          <a:prstGeom prst="rect">
            <a:avLst/>
          </a:prstGeom>
        </p:spPr>
      </p:pic>
      <p:sp>
        <p:nvSpPr>
          <p:cNvPr id="5" name="Rettangolo 4">
            <a:extLst>
              <a:ext uri="{FF2B5EF4-FFF2-40B4-BE49-F238E27FC236}">
                <a16:creationId xmlns:a16="http://schemas.microsoft.com/office/drawing/2014/main" id="{31D5AE1F-7D92-4B4E-802E-70750B4F14A5}"/>
              </a:ext>
            </a:extLst>
          </p:cNvPr>
          <p:cNvSpPr/>
          <p:nvPr/>
        </p:nvSpPr>
        <p:spPr>
          <a:xfrm>
            <a:off x="6923314" y="1460665"/>
            <a:ext cx="5450774" cy="3785652"/>
          </a:xfrm>
          <a:prstGeom prst="rect">
            <a:avLst/>
          </a:prstGeom>
        </p:spPr>
        <p:txBody>
          <a:bodyPr wrap="square">
            <a:spAutoFit/>
          </a:bodyPr>
          <a:lstStyle/>
          <a:p>
            <a:r>
              <a:rPr lang="it-IT" b="0" dirty="0">
                <a:solidFill>
                  <a:srgbClr val="333333"/>
                </a:solidFill>
                <a:latin typeface="Avenir Next" panose="020B0503020202020204" pitchFamily="34" charset="0"/>
                <a:ea typeface="Times New Roman" panose="02020603050405020304" pitchFamily="18" charset="0"/>
              </a:rPr>
              <a:t>Per costruire quest’albero sono state comparate </a:t>
            </a:r>
            <a:r>
              <a:rPr lang="it-IT" b="0" dirty="0">
                <a:solidFill>
                  <a:srgbClr val="FF0000"/>
                </a:solidFill>
                <a:latin typeface="Avenir Next" panose="020B0503020202020204" pitchFamily="34" charset="0"/>
                <a:ea typeface="Times New Roman" panose="02020603050405020304" pitchFamily="18" charset="0"/>
              </a:rPr>
              <a:t>16 sequenze di proteine di ribosomi </a:t>
            </a:r>
            <a:r>
              <a:rPr lang="it-IT" b="0" dirty="0">
                <a:solidFill>
                  <a:srgbClr val="333333"/>
                </a:solidFill>
                <a:latin typeface="Avenir Next" panose="020B0503020202020204" pitchFamily="34" charset="0"/>
                <a:ea typeface="Times New Roman" panose="02020603050405020304" pitchFamily="18" charset="0"/>
              </a:rPr>
              <a:t>appartenenti a 3083 specie diverse. Le sequenze di 2072 specie erano già conosciute e presenti in archivi ed erano disponibili i genomi. Le restanti 1011 sono completamente nuove e provengono da specie finora sconosciute </a:t>
            </a:r>
            <a:endParaRPr lang="it-IT" b="0" dirty="0">
              <a:latin typeface="Avenir Next" panose="020B0503020202020204" pitchFamily="34" charset="0"/>
            </a:endParaRPr>
          </a:p>
        </p:txBody>
      </p:sp>
      <p:sp>
        <p:nvSpPr>
          <p:cNvPr id="6" name="Rettangolo 5">
            <a:extLst>
              <a:ext uri="{FF2B5EF4-FFF2-40B4-BE49-F238E27FC236}">
                <a16:creationId xmlns:a16="http://schemas.microsoft.com/office/drawing/2014/main" id="{21D4885B-3118-5945-8CD0-C798685360A5}"/>
              </a:ext>
            </a:extLst>
          </p:cNvPr>
          <p:cNvSpPr/>
          <p:nvPr/>
        </p:nvSpPr>
        <p:spPr>
          <a:xfrm>
            <a:off x="7095506" y="7835137"/>
            <a:ext cx="5106389" cy="830997"/>
          </a:xfrm>
          <a:prstGeom prst="rect">
            <a:avLst/>
          </a:prstGeom>
        </p:spPr>
        <p:txBody>
          <a:bodyPr wrap="square">
            <a:spAutoFit/>
          </a:bodyPr>
          <a:lstStyle/>
          <a:p>
            <a:r>
              <a:rPr lang="it-IT" sz="1200" dirty="0">
                <a:solidFill>
                  <a:srgbClr val="333333"/>
                </a:solidFill>
                <a:latin typeface="Lucida Grande" panose="020B0600040502020204" pitchFamily="34" charset="0"/>
                <a:ea typeface="Times New Roman" panose="02020603050405020304" pitchFamily="18" charset="0"/>
                <a:cs typeface="Times New Roman" panose="02020603050405020304" pitchFamily="18" charset="0"/>
              </a:rPr>
              <a:t> </a:t>
            </a:r>
            <a:r>
              <a:rPr lang="it-IT" sz="1200" dirty="0" err="1">
                <a:solidFill>
                  <a:srgbClr val="333333"/>
                </a:solidFill>
                <a:latin typeface="Lucida Grande" panose="020B0600040502020204" pitchFamily="34" charset="0"/>
                <a:ea typeface="Times New Roman" panose="02020603050405020304" pitchFamily="18" charset="0"/>
                <a:cs typeface="Times New Roman" panose="02020603050405020304" pitchFamily="18" charset="0"/>
              </a:rPr>
              <a:t>Hug</a:t>
            </a:r>
            <a:r>
              <a:rPr lang="it-IT" sz="1200" dirty="0">
                <a:solidFill>
                  <a:srgbClr val="333333"/>
                </a:solidFill>
                <a:latin typeface="Lucida Grande" panose="020B0600040502020204" pitchFamily="34" charset="0"/>
                <a:ea typeface="Times New Roman" panose="02020603050405020304" pitchFamily="18" charset="0"/>
                <a:cs typeface="Times New Roman" panose="02020603050405020304" pitchFamily="18" charset="0"/>
              </a:rPr>
              <a:t>, Laura A., et al. </a:t>
            </a:r>
            <a:r>
              <a:rPr lang="en-US" sz="1200" dirty="0">
                <a:solidFill>
                  <a:srgbClr val="333333"/>
                </a:solidFill>
                <a:latin typeface="Lucida Grande" panose="020B0600040502020204" pitchFamily="34" charset="0"/>
                <a:ea typeface="Times New Roman" panose="02020603050405020304" pitchFamily="18" charset="0"/>
                <a:cs typeface="Times New Roman" panose="02020603050405020304" pitchFamily="18" charset="0"/>
              </a:rPr>
              <a:t>"A new view of the tree of life." </a:t>
            </a:r>
            <a:r>
              <a:rPr lang="en-US" sz="1200" i="1" dirty="0">
                <a:solidFill>
                  <a:srgbClr val="333333"/>
                </a:solidFill>
                <a:latin typeface="Lucida Grande" panose="020B0600040502020204" pitchFamily="34" charset="0"/>
                <a:ea typeface="Times New Roman" panose="02020603050405020304" pitchFamily="18" charset="0"/>
                <a:cs typeface="Times New Roman" panose="02020603050405020304" pitchFamily="18" charset="0"/>
              </a:rPr>
              <a:t>Nature Microbiology</a:t>
            </a:r>
            <a:r>
              <a:rPr lang="en-US" sz="1200" dirty="0">
                <a:solidFill>
                  <a:srgbClr val="333333"/>
                </a:solidFill>
                <a:latin typeface="Lucida Grande" panose="020B0600040502020204" pitchFamily="34" charset="0"/>
                <a:ea typeface="Times New Roman" panose="02020603050405020304" pitchFamily="18" charset="0"/>
                <a:cs typeface="Times New Roman" panose="02020603050405020304" pitchFamily="18" charset="0"/>
              </a:rPr>
              <a:t> 1 (2016): 16048.  </a:t>
            </a:r>
            <a:r>
              <a:rPr lang="it-IT" sz="1200" dirty="0">
                <a:solidFill>
                  <a:srgbClr val="333333"/>
                </a:solidFill>
                <a:latin typeface="Lucida Grande" panose="020B0600040502020204" pitchFamily="34" charset="0"/>
                <a:ea typeface="Times New Roman" panose="02020603050405020304" pitchFamily="18" charset="0"/>
                <a:cs typeface="Times New Roman" panose="02020603050405020304" pitchFamily="18" charset="0"/>
                <a:hlinkClick r:id="rId4"/>
              </a:rPr>
              <a:t>http://www.nature.com/nature/journal/v532/n7600/full/532441d.html</a:t>
            </a:r>
            <a:endParaRPr lang="it-IT"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ttangolo 6">
            <a:extLst>
              <a:ext uri="{FF2B5EF4-FFF2-40B4-BE49-F238E27FC236}">
                <a16:creationId xmlns:a16="http://schemas.microsoft.com/office/drawing/2014/main" id="{171BC0D6-8050-AC48-AD3B-9D1FE2F278CF}"/>
              </a:ext>
            </a:extLst>
          </p:cNvPr>
          <p:cNvSpPr/>
          <p:nvPr/>
        </p:nvSpPr>
        <p:spPr>
          <a:xfrm>
            <a:off x="6497122" y="6620924"/>
            <a:ext cx="6388925" cy="523220"/>
          </a:xfrm>
          <a:prstGeom prst="rect">
            <a:avLst/>
          </a:prstGeom>
        </p:spPr>
        <p:txBody>
          <a:bodyPr wrap="square">
            <a:spAutoFit/>
          </a:bodyPr>
          <a:lstStyle/>
          <a:p>
            <a:r>
              <a:rPr lang="it-IT" sz="1400" dirty="0">
                <a:solidFill>
                  <a:srgbClr val="333333"/>
                </a:solidFill>
                <a:latin typeface="Lucida Grande" panose="020B0600040502020204" pitchFamily="34" charset="0"/>
                <a:ea typeface="Times New Roman" panose="02020603050405020304" pitchFamily="18" charset="0"/>
              </a:rPr>
              <a:t>Le possibili ricadute: </a:t>
            </a:r>
            <a:r>
              <a:rPr lang="it-IT" sz="1400" dirty="0">
                <a:solidFill>
                  <a:srgbClr val="FF0000"/>
                </a:solidFill>
                <a:latin typeface="Lucida Grande" panose="020B0600040502020204" pitchFamily="34" charset="0"/>
                <a:ea typeface="Times New Roman" panose="02020603050405020304" pitchFamily="18" charset="0"/>
              </a:rPr>
              <a:t>indagando tale ricchezza biochimica si potrebbero scoprire fenomeni utili a produrre antibiotici</a:t>
            </a:r>
            <a:endParaRPr lang="it-IT" sz="1400" dirty="0">
              <a:solidFill>
                <a:srgbClr val="FF0000"/>
              </a:solidFill>
            </a:endParaRPr>
          </a:p>
        </p:txBody>
      </p:sp>
      <p:sp>
        <p:nvSpPr>
          <p:cNvPr id="8" name="Freccia giù 7">
            <a:extLst>
              <a:ext uri="{FF2B5EF4-FFF2-40B4-BE49-F238E27FC236}">
                <a16:creationId xmlns:a16="http://schemas.microsoft.com/office/drawing/2014/main" id="{B999AD2C-8623-D642-912A-937B5EA52E4F}"/>
              </a:ext>
            </a:extLst>
          </p:cNvPr>
          <p:cNvSpPr/>
          <p:nvPr/>
        </p:nvSpPr>
        <p:spPr>
          <a:xfrm>
            <a:off x="9405258" y="5545778"/>
            <a:ext cx="320634" cy="653142"/>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1828282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04290788-BB4C-0F42-BB0C-65EC59FE837E}"/>
              </a:ext>
            </a:extLst>
          </p:cNvPr>
          <p:cNvSpPr/>
          <p:nvPr/>
        </p:nvSpPr>
        <p:spPr>
          <a:xfrm>
            <a:off x="494270" y="186897"/>
            <a:ext cx="12146692"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err="1">
                <a:ln>
                  <a:noFill/>
                </a:ln>
                <a:solidFill>
                  <a:srgbClr val="FFFF00"/>
                </a:solidFill>
                <a:effectLst/>
                <a:uFillTx/>
                <a:latin typeface="Avenir Next" panose="020B0503020202020204" pitchFamily="34" charset="0"/>
                <a:ea typeface="+mn-ea"/>
                <a:cs typeface="+mn-cs"/>
                <a:sym typeface="Helvetica Neue Medium"/>
              </a:rPr>
              <a:t>Antibioticoresistenza</a:t>
            </a: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 fenomeno antico, evolutivo </a:t>
            </a:r>
          </a:p>
        </p:txBody>
      </p:sp>
      <p:sp>
        <p:nvSpPr>
          <p:cNvPr id="3" name="Rettangolo 2">
            <a:extLst>
              <a:ext uri="{FF2B5EF4-FFF2-40B4-BE49-F238E27FC236}">
                <a16:creationId xmlns:a16="http://schemas.microsoft.com/office/drawing/2014/main" id="{164E7BCB-9024-434A-B439-65749825A815}"/>
              </a:ext>
            </a:extLst>
          </p:cNvPr>
          <p:cNvSpPr/>
          <p:nvPr/>
        </p:nvSpPr>
        <p:spPr>
          <a:xfrm>
            <a:off x="525160" y="1009259"/>
            <a:ext cx="11417644" cy="1938992"/>
          </a:xfrm>
          <a:prstGeom prst="rect">
            <a:avLst/>
          </a:prstGeom>
        </p:spPr>
        <p:txBody>
          <a:bodyPr wrap="square">
            <a:spAutoFit/>
          </a:bodyPr>
          <a:lstStyle/>
          <a:p>
            <a:r>
              <a:rPr lang="it-IT" b="0" dirty="0">
                <a:latin typeface="Avenir Next" panose="020B0503020202020204" pitchFamily="34" charset="0"/>
              </a:rPr>
              <a:t>E’ noto da tempo che vi siano </a:t>
            </a:r>
            <a:r>
              <a:rPr lang="it-IT" b="0" dirty="0">
                <a:solidFill>
                  <a:srgbClr val="FF0000"/>
                </a:solidFill>
                <a:latin typeface="Avenir Next" panose="020B0503020202020204" pitchFamily="34" charset="0"/>
              </a:rPr>
              <a:t>microrganismi che producono antibiotici </a:t>
            </a:r>
            <a:r>
              <a:rPr lang="it-IT" b="0" dirty="0">
                <a:latin typeface="Avenir Next" panose="020B0503020202020204" pitchFamily="34" charset="0"/>
              </a:rPr>
              <a:t>e che al tempo stesso vi </a:t>
            </a:r>
            <a:r>
              <a:rPr lang="it-IT" b="0" dirty="0">
                <a:solidFill>
                  <a:srgbClr val="FF0000"/>
                </a:solidFill>
                <a:latin typeface="Avenir Next" panose="020B0503020202020204" pitchFamily="34" charset="0"/>
              </a:rPr>
              <a:t>siano batteri antibioticoresistenti</a:t>
            </a:r>
            <a:r>
              <a:rPr lang="it-IT" b="0" dirty="0">
                <a:latin typeface="Avenir Next" panose="020B0503020202020204" pitchFamily="34" charset="0"/>
              </a:rPr>
              <a:t> e questo fin da tempi antichissimi</a:t>
            </a:r>
            <a:r>
              <a:rPr lang="it-IT" b="0" dirty="0">
                <a:solidFill>
                  <a:schemeClr val="tx1"/>
                </a:solidFill>
                <a:latin typeface="Avenir Next" panose="020B0503020202020204" pitchFamily="34" charset="0"/>
                <a:ea typeface="Times New Roman" panose="02020603050405020304" pitchFamily="18" charset="0"/>
              </a:rPr>
              <a:t>. La spiegazione di tipo filogenetico ed evolutivo suggerisce che </a:t>
            </a:r>
            <a:r>
              <a:rPr lang="it-IT" b="0" dirty="0">
                <a:latin typeface="Avenir Next" panose="020B0503020202020204" pitchFamily="34" charset="0"/>
                <a:ea typeface="Times New Roman" panose="02020603050405020304" pitchFamily="18" charset="0"/>
              </a:rPr>
              <a:t>diversi </a:t>
            </a:r>
            <a:r>
              <a:rPr lang="it-IT" b="0" dirty="0">
                <a:solidFill>
                  <a:srgbClr val="FF0000"/>
                </a:solidFill>
                <a:latin typeface="Avenir Next" panose="020B0503020202020204" pitchFamily="34" charset="0"/>
                <a:ea typeface="Times New Roman" panose="02020603050405020304" pitchFamily="18" charset="0"/>
              </a:rPr>
              <a:t>geni di resistenza agli antibiotici </a:t>
            </a:r>
            <a:r>
              <a:rPr lang="it-IT" b="0" dirty="0">
                <a:latin typeface="Avenir Next" panose="020B0503020202020204" pitchFamily="34" charset="0"/>
                <a:ea typeface="Times New Roman" panose="02020603050405020304" pitchFamily="18" charset="0"/>
              </a:rPr>
              <a:t>abbiano una storia evolutiva antica , molto </a:t>
            </a:r>
            <a:r>
              <a:rPr lang="it-IT" b="0" dirty="0">
                <a:solidFill>
                  <a:srgbClr val="FF0000"/>
                </a:solidFill>
                <a:latin typeface="Avenir Next" panose="020B0503020202020204" pitchFamily="34" charset="0"/>
                <a:ea typeface="Times New Roman" panose="02020603050405020304" pitchFamily="18" charset="0"/>
              </a:rPr>
              <a:t>prima dell’era antibiotica.</a:t>
            </a:r>
            <a:r>
              <a:rPr lang="it-IT" b="0" dirty="0">
                <a:solidFill>
                  <a:srgbClr val="FF0000"/>
                </a:solidFill>
                <a:latin typeface="Avenir Next" panose="020B0503020202020204" pitchFamily="34" charset="0"/>
              </a:rPr>
              <a:t> </a:t>
            </a:r>
          </a:p>
        </p:txBody>
      </p:sp>
      <p:sp>
        <p:nvSpPr>
          <p:cNvPr id="4" name="Rettangolo 3">
            <a:extLst>
              <a:ext uri="{FF2B5EF4-FFF2-40B4-BE49-F238E27FC236}">
                <a16:creationId xmlns:a16="http://schemas.microsoft.com/office/drawing/2014/main" id="{FE9BA443-1277-5344-8905-1A2382B639FC}"/>
              </a:ext>
            </a:extLst>
          </p:cNvPr>
          <p:cNvSpPr/>
          <p:nvPr/>
        </p:nvSpPr>
        <p:spPr>
          <a:xfrm>
            <a:off x="247133" y="3647572"/>
            <a:ext cx="11973697" cy="4401205"/>
          </a:xfrm>
          <a:prstGeom prst="rect">
            <a:avLst/>
          </a:prstGeom>
        </p:spPr>
        <p:txBody>
          <a:bodyPr wrap="square">
            <a:spAutoFit/>
          </a:bodyPr>
          <a:lstStyle/>
          <a:p>
            <a:r>
              <a:rPr lang="it-IT" sz="2000" dirty="0">
                <a:latin typeface="Avenir Next" panose="020B0503020202020204" pitchFamily="34" charset="0"/>
                <a:ea typeface="Times New Roman" panose="02020603050405020304" pitchFamily="18" charset="0"/>
              </a:rPr>
              <a:t>permafrost canadese e siberiano</a:t>
            </a:r>
            <a:r>
              <a:rPr lang="it-IT" sz="2000" b="0" dirty="0">
                <a:latin typeface="Avenir Next" panose="020B0503020202020204" pitchFamily="34" charset="0"/>
                <a:ea typeface="Times New Roman" panose="02020603050405020304" pitchFamily="18" charset="0"/>
              </a:rPr>
              <a:t>:  nel ghiaccio è conservato il DNA di vegetali, animali e batteri e dove, in campioni di trentamila anni fa, è stata dimostrata la presenza di resistenza per antibiotici β-lattamici, tetracicline e </a:t>
            </a:r>
            <a:r>
              <a:rPr lang="it-IT" sz="2000" b="0" dirty="0" err="1">
                <a:latin typeface="Avenir Next" panose="020B0503020202020204" pitchFamily="34" charset="0"/>
                <a:ea typeface="Times New Roman" panose="02020603050405020304" pitchFamily="18" charset="0"/>
              </a:rPr>
              <a:t>glicopeptidi</a:t>
            </a:r>
            <a:r>
              <a:rPr lang="it-IT" sz="2000" b="0" dirty="0">
                <a:latin typeface="Avenir Next" panose="020B0503020202020204" pitchFamily="34" charset="0"/>
                <a:ea typeface="Times New Roman" panose="02020603050405020304" pitchFamily="18" charset="0"/>
              </a:rPr>
              <a:t>. </a:t>
            </a:r>
          </a:p>
          <a:p>
            <a:endParaRPr lang="it-IT" sz="2000" b="0" dirty="0">
              <a:latin typeface="Avenir Next" panose="020B0503020202020204" pitchFamily="34" charset="0"/>
              <a:ea typeface="Times New Roman" panose="02020603050405020304" pitchFamily="18" charset="0"/>
            </a:endParaRPr>
          </a:p>
          <a:p>
            <a:r>
              <a:rPr lang="it-IT" sz="2000" dirty="0">
                <a:latin typeface="Avenir Next" panose="020B0503020202020204" pitchFamily="34" charset="0"/>
                <a:ea typeface="Times New Roman" panose="02020603050405020304" pitchFamily="18" charset="0"/>
              </a:rPr>
              <a:t>mummia andina </a:t>
            </a:r>
            <a:r>
              <a:rPr lang="it-IT" sz="2000" b="0" dirty="0">
                <a:latin typeface="Avenir Next" panose="020B0503020202020204" pitchFamily="34" charset="0"/>
                <a:ea typeface="Times New Roman" panose="02020603050405020304" pitchFamily="18" charset="0"/>
              </a:rPr>
              <a:t>(Cuzco ,Perù 980-1170 </a:t>
            </a:r>
            <a:r>
              <a:rPr lang="it-IT" sz="2000" b="0" dirty="0" err="1">
                <a:latin typeface="Avenir Next" panose="020B0503020202020204" pitchFamily="34" charset="0"/>
                <a:ea typeface="Times New Roman" panose="02020603050405020304" pitchFamily="18" charset="0"/>
              </a:rPr>
              <a:t>d.C</a:t>
            </a:r>
            <a:r>
              <a:rPr lang="it-IT" sz="2000" b="0" dirty="0">
                <a:latin typeface="Avenir Next" panose="020B0503020202020204" pitchFamily="34" charset="0"/>
                <a:ea typeface="Times New Roman" panose="02020603050405020304" pitchFamily="18" charset="0"/>
              </a:rPr>
              <a:t>) nei batteri del </a:t>
            </a:r>
            <a:r>
              <a:rPr lang="it-IT" sz="2000" b="0" dirty="0" err="1">
                <a:latin typeface="Avenir Next" panose="020B0503020202020204" pitchFamily="34" charset="0"/>
                <a:ea typeface="Times New Roman" panose="02020603050405020304" pitchFamily="18" charset="0"/>
              </a:rPr>
              <a:t>microbioma</a:t>
            </a:r>
            <a:r>
              <a:rPr lang="it-IT" sz="2000" b="0" dirty="0">
                <a:latin typeface="Avenir Next" panose="020B0503020202020204" pitchFamily="34" charset="0"/>
                <a:ea typeface="Times New Roman" panose="02020603050405020304" pitchFamily="18" charset="0"/>
              </a:rPr>
              <a:t> intestinale </a:t>
            </a:r>
          </a:p>
          <a:p>
            <a:r>
              <a:rPr lang="it-IT" sz="2000" dirty="0">
                <a:latin typeface="Avenir Next" panose="020B0503020202020204" pitchFamily="34" charset="0"/>
                <a:ea typeface="Times New Roman" panose="02020603050405020304" pitchFamily="18" charset="0"/>
              </a:rPr>
              <a:t> </a:t>
            </a:r>
            <a:r>
              <a:rPr lang="it-IT" sz="2000" b="0" dirty="0">
                <a:latin typeface="Avenir Next" panose="020B0503020202020204" pitchFamily="34" charset="0"/>
                <a:ea typeface="Times New Roman" panose="02020603050405020304" pitchFamily="18" charset="0"/>
              </a:rPr>
              <a:t> presenza di geni di resistenza agli antibiotici (β-lattamici, </a:t>
            </a:r>
            <a:r>
              <a:rPr lang="it-IT" sz="2000" b="0" dirty="0" err="1">
                <a:latin typeface="Avenir Next" panose="020B0503020202020204" pitchFamily="34" charset="0"/>
                <a:ea typeface="Times New Roman" panose="02020603050405020304" pitchFamily="18" charset="0"/>
              </a:rPr>
              <a:t>fosfomicina</a:t>
            </a:r>
            <a:r>
              <a:rPr lang="it-IT" sz="2000" b="0" dirty="0">
                <a:latin typeface="Avenir Next" panose="020B0503020202020204" pitchFamily="34" charset="0"/>
                <a:ea typeface="Times New Roman" panose="02020603050405020304" pitchFamily="18" charset="0"/>
              </a:rPr>
              <a:t>, cloramfenicolo, </a:t>
            </a:r>
            <a:r>
              <a:rPr lang="it-IT" sz="2000" b="0" dirty="0" err="1">
                <a:latin typeface="Avenir Next" panose="020B0503020202020204" pitchFamily="34" charset="0"/>
                <a:ea typeface="Times New Roman" panose="02020603050405020304" pitchFamily="18" charset="0"/>
              </a:rPr>
              <a:t>aminoglicoside</a:t>
            </a:r>
            <a:r>
              <a:rPr lang="it-IT" sz="2000" b="0" dirty="0">
                <a:latin typeface="Avenir Next" panose="020B0503020202020204" pitchFamily="34" charset="0"/>
                <a:ea typeface="Times New Roman" panose="02020603050405020304" pitchFamily="18" charset="0"/>
              </a:rPr>
              <a:t>, macrolide, sulfamidici, </a:t>
            </a:r>
            <a:r>
              <a:rPr lang="it-IT" sz="2000" b="0" dirty="0" err="1">
                <a:latin typeface="Avenir Next" panose="020B0503020202020204" pitchFamily="34" charset="0"/>
                <a:ea typeface="Times New Roman" panose="02020603050405020304" pitchFamily="18" charset="0"/>
              </a:rPr>
              <a:t>chinoloni</a:t>
            </a:r>
            <a:r>
              <a:rPr lang="it-IT" sz="2000" b="0" dirty="0">
                <a:latin typeface="Avenir Next" panose="020B0503020202020204" pitchFamily="34" charset="0"/>
                <a:ea typeface="Times New Roman" panose="02020603050405020304" pitchFamily="18" charset="0"/>
              </a:rPr>
              <a:t>, tetraciclina e </a:t>
            </a:r>
            <a:r>
              <a:rPr lang="it-IT" sz="2000" b="0" dirty="0" err="1">
                <a:latin typeface="Avenir Next" panose="020B0503020202020204" pitchFamily="34" charset="0"/>
                <a:ea typeface="Times New Roman" panose="02020603050405020304" pitchFamily="18" charset="0"/>
              </a:rPr>
              <a:t>vancomicina</a:t>
            </a:r>
            <a:r>
              <a:rPr lang="it-IT" sz="2000" b="0" dirty="0">
                <a:latin typeface="Avenir Next" panose="020B0503020202020204" pitchFamily="34" charset="0"/>
                <a:ea typeface="Times New Roman" panose="02020603050405020304" pitchFamily="18" charset="0"/>
              </a:rPr>
              <a:t>) </a:t>
            </a:r>
          </a:p>
          <a:p>
            <a:endParaRPr lang="it-IT" sz="2000" b="0" dirty="0">
              <a:latin typeface="Avenir Next" panose="020B0503020202020204" pitchFamily="34" charset="0"/>
              <a:ea typeface="Times New Roman" panose="02020603050405020304" pitchFamily="18" charset="0"/>
            </a:endParaRPr>
          </a:p>
          <a:p>
            <a:r>
              <a:rPr lang="it-IT" sz="2000" dirty="0">
                <a:latin typeface="Avenir Next" panose="020B0503020202020204" pitchFamily="34" charset="0"/>
                <a:ea typeface="Times New Roman" panose="02020603050405020304" pitchFamily="18" charset="0"/>
              </a:rPr>
              <a:t>scheletri umani adulti </a:t>
            </a:r>
            <a:r>
              <a:rPr lang="it-IT" sz="2000" b="0" dirty="0">
                <a:latin typeface="Avenir Next" panose="020B0503020202020204" pitchFamily="34" charset="0"/>
                <a:ea typeface="Times New Roman" panose="02020603050405020304" pitchFamily="18" charset="0"/>
              </a:rPr>
              <a:t>provenienti da un monastero medievale (circa 950 – 1200 d.C. studiando il </a:t>
            </a:r>
            <a:r>
              <a:rPr lang="it-IT" sz="2000" b="0" dirty="0" err="1">
                <a:latin typeface="Avenir Next" panose="020B0503020202020204" pitchFamily="34" charset="0"/>
                <a:ea typeface="Times New Roman" panose="02020603050405020304" pitchFamily="18" charset="0"/>
              </a:rPr>
              <a:t>microbioma</a:t>
            </a:r>
            <a:r>
              <a:rPr lang="it-IT" sz="2000" b="0" dirty="0">
                <a:latin typeface="Avenir Next" panose="020B0503020202020204" pitchFamily="34" charset="0"/>
                <a:ea typeface="Times New Roman" panose="02020603050405020304" pitchFamily="18" charset="0"/>
              </a:rPr>
              <a:t> orale con presenza di batteri antibioticoresistenti dimostrando che la resistenza naturale agli antibiotici </a:t>
            </a:r>
            <a:r>
              <a:rPr lang="it-IT" sz="2000" b="0" dirty="0" err="1">
                <a:latin typeface="Avenir Next" panose="020B0503020202020204" pitchFamily="34" charset="0"/>
                <a:ea typeface="Times New Roman" panose="02020603050405020304" pitchFamily="18" charset="0"/>
              </a:rPr>
              <a:t>aminoglicosidici</a:t>
            </a:r>
            <a:r>
              <a:rPr lang="it-IT" sz="2000" b="0" dirty="0">
                <a:latin typeface="Avenir Next" panose="020B0503020202020204" pitchFamily="34" charset="0"/>
                <a:ea typeface="Times New Roman" panose="02020603050405020304" pitchFamily="18" charset="0"/>
              </a:rPr>
              <a:t>, beta-lattamici, bacitracina, </a:t>
            </a:r>
            <a:r>
              <a:rPr lang="it-IT" sz="2000" b="0" dirty="0" err="1">
                <a:latin typeface="Avenir Next" panose="020B0503020202020204" pitchFamily="34" charset="0"/>
                <a:ea typeface="Times New Roman" panose="02020603050405020304" pitchFamily="18" charset="0"/>
              </a:rPr>
              <a:t>batteriocine</a:t>
            </a:r>
            <a:r>
              <a:rPr lang="it-IT" sz="2000" b="0" dirty="0">
                <a:latin typeface="Avenir Next" panose="020B0503020202020204" pitchFamily="34" charset="0"/>
                <a:ea typeface="Times New Roman" panose="02020603050405020304" pitchFamily="18" charset="0"/>
              </a:rPr>
              <a:t>, macrolidi e altri ha un’origine antichissima e </a:t>
            </a:r>
            <a:r>
              <a:rPr lang="it-IT" sz="2000" b="0" dirty="0">
                <a:solidFill>
                  <a:srgbClr val="FF0000"/>
                </a:solidFill>
                <a:latin typeface="Avenir Next" panose="020B0503020202020204" pitchFamily="34" charset="0"/>
                <a:ea typeface="Times New Roman" panose="02020603050405020304" pitchFamily="18" charset="0"/>
              </a:rPr>
              <a:t>che il </a:t>
            </a:r>
            <a:r>
              <a:rPr lang="it-IT" sz="2000" b="0" dirty="0" err="1">
                <a:solidFill>
                  <a:srgbClr val="FF0000"/>
                </a:solidFill>
                <a:latin typeface="Avenir Next" panose="020B0503020202020204" pitchFamily="34" charset="0"/>
                <a:ea typeface="Times New Roman" panose="02020603050405020304" pitchFamily="18" charset="0"/>
              </a:rPr>
              <a:t>microbioma</a:t>
            </a:r>
            <a:r>
              <a:rPr lang="it-IT" sz="2000" b="0" dirty="0">
                <a:solidFill>
                  <a:srgbClr val="FF0000"/>
                </a:solidFill>
                <a:latin typeface="Avenir Next" panose="020B0503020202020204" pitchFamily="34" charset="0"/>
                <a:ea typeface="Times New Roman" panose="02020603050405020304" pitchFamily="18" charset="0"/>
              </a:rPr>
              <a:t> umano (intestinale, orale ecc.) è una riserva di geni di </a:t>
            </a:r>
            <a:r>
              <a:rPr lang="it-IT" sz="2000" b="0" dirty="0" err="1">
                <a:solidFill>
                  <a:srgbClr val="FF0000"/>
                </a:solidFill>
                <a:latin typeface="Avenir Next" panose="020B0503020202020204" pitchFamily="34" charset="0"/>
                <a:ea typeface="Times New Roman" panose="02020603050405020304" pitchFamily="18" charset="0"/>
              </a:rPr>
              <a:t>antibioticoresistenza</a:t>
            </a:r>
            <a:r>
              <a:rPr lang="it-IT" sz="2000" b="0" dirty="0">
                <a:solidFill>
                  <a:srgbClr val="FF0000"/>
                </a:solidFill>
                <a:latin typeface="Avenir Next" panose="020B0503020202020204" pitchFamily="34" charset="0"/>
                <a:ea typeface="Times New Roman" panose="02020603050405020304" pitchFamily="18" charset="0"/>
              </a:rPr>
              <a:t> anche in assenza della pressione selettiva che oggi è esercitata dalla disponibilità di antibiotici</a:t>
            </a:r>
            <a:r>
              <a:rPr lang="it-IT" sz="2000" b="0" dirty="0">
                <a:solidFill>
                  <a:srgbClr val="FF0000"/>
                </a:solidFill>
                <a:latin typeface="Arial" panose="020B0604020202020204" pitchFamily="34" charset="0"/>
                <a:ea typeface="Times New Roman" panose="02020603050405020304" pitchFamily="18" charset="0"/>
              </a:rPr>
              <a:t>. </a:t>
            </a:r>
            <a:endParaRPr lang="it-IT" sz="2000" b="0" dirty="0">
              <a:solidFill>
                <a:srgbClr val="FF0000"/>
              </a:solidFill>
            </a:endParaRPr>
          </a:p>
        </p:txBody>
      </p:sp>
      <p:sp>
        <p:nvSpPr>
          <p:cNvPr id="5" name="Rettangolo 4">
            <a:extLst>
              <a:ext uri="{FF2B5EF4-FFF2-40B4-BE49-F238E27FC236}">
                <a16:creationId xmlns:a16="http://schemas.microsoft.com/office/drawing/2014/main" id="{BF3680CD-F58C-1C46-A6BB-64FEA9958DBD}"/>
              </a:ext>
            </a:extLst>
          </p:cNvPr>
          <p:cNvSpPr/>
          <p:nvPr/>
        </p:nvSpPr>
        <p:spPr>
          <a:xfrm>
            <a:off x="247133" y="8148619"/>
            <a:ext cx="12282618" cy="400110"/>
          </a:xfrm>
          <a:prstGeom prst="rect">
            <a:avLst/>
          </a:prstGeom>
        </p:spPr>
        <p:txBody>
          <a:bodyPr wrap="square">
            <a:spAutoFit/>
          </a:bodyPr>
          <a:lstStyle/>
          <a:p>
            <a:r>
              <a:rPr lang="it-IT" sz="2000" b="0" dirty="0">
                <a:solidFill>
                  <a:srgbClr val="004AFF"/>
                </a:solidFill>
                <a:latin typeface="Abadi MT Condensed Light" panose="020B0306030101010103" pitchFamily="34" charset="77"/>
                <a:ea typeface="Times New Roman" panose="02020603050405020304" pitchFamily="18" charset="0"/>
              </a:rPr>
              <a:t>(Perry </a:t>
            </a:r>
            <a:r>
              <a:rPr lang="it-IT" sz="2000" b="0" dirty="0" err="1">
                <a:solidFill>
                  <a:srgbClr val="004AFF"/>
                </a:solidFill>
                <a:latin typeface="Abadi MT Condensed Light" panose="020B0306030101010103" pitchFamily="34" charset="77"/>
                <a:ea typeface="Times New Roman" panose="02020603050405020304" pitchFamily="18" charset="0"/>
              </a:rPr>
              <a:t>J</a:t>
            </a:r>
            <a:r>
              <a:rPr lang="it-IT" sz="2000" b="0" dirty="0">
                <a:solidFill>
                  <a:srgbClr val="004AFF"/>
                </a:solidFill>
                <a:latin typeface="Abadi MT Condensed Light" panose="020B0306030101010103" pitchFamily="34" charset="77"/>
                <a:ea typeface="Times New Roman" panose="02020603050405020304" pitchFamily="18" charset="0"/>
              </a:rPr>
              <a:t>., </a:t>
            </a:r>
            <a:r>
              <a:rPr lang="it-IT" sz="2000" b="0" dirty="0" err="1">
                <a:solidFill>
                  <a:srgbClr val="004AFF"/>
                </a:solidFill>
                <a:latin typeface="Abadi MT Condensed Light" panose="020B0306030101010103" pitchFamily="34" charset="77"/>
                <a:ea typeface="Times New Roman" panose="02020603050405020304" pitchFamily="18" charset="0"/>
              </a:rPr>
              <a:t>Waglechner</a:t>
            </a:r>
            <a:r>
              <a:rPr lang="it-IT" sz="2000" b="0" dirty="0">
                <a:solidFill>
                  <a:srgbClr val="004AFF"/>
                </a:solidFill>
                <a:latin typeface="Abadi MT Condensed Light" panose="020B0306030101010103" pitchFamily="34" charset="77"/>
                <a:ea typeface="Times New Roman" panose="02020603050405020304" pitchFamily="18" charset="0"/>
              </a:rPr>
              <a:t> N., Wright G. – </a:t>
            </a:r>
            <a:r>
              <a:rPr lang="it-IT" sz="2000" b="0" i="1" dirty="0">
                <a:solidFill>
                  <a:srgbClr val="004AFF"/>
                </a:solidFill>
                <a:latin typeface="Abadi MT Condensed Light" panose="020B0306030101010103" pitchFamily="34" charset="77"/>
                <a:ea typeface="Times New Roman" panose="02020603050405020304" pitchFamily="18" charset="0"/>
              </a:rPr>
              <a:t>The </a:t>
            </a:r>
            <a:r>
              <a:rPr lang="it-IT" sz="2000" b="0" i="1" dirty="0" err="1">
                <a:solidFill>
                  <a:srgbClr val="004AFF"/>
                </a:solidFill>
                <a:latin typeface="Abadi MT Condensed Light" panose="020B0306030101010103" pitchFamily="34" charset="77"/>
                <a:ea typeface="Times New Roman" panose="02020603050405020304" pitchFamily="18" charset="0"/>
              </a:rPr>
              <a:t>Prehistory</a:t>
            </a:r>
            <a:r>
              <a:rPr lang="it-IT" sz="2000" b="0" i="1" dirty="0">
                <a:solidFill>
                  <a:srgbClr val="004AFF"/>
                </a:solidFill>
                <a:latin typeface="Abadi MT Condensed Light" panose="020B0306030101010103" pitchFamily="34" charset="77"/>
                <a:ea typeface="Times New Roman" panose="02020603050405020304" pitchFamily="18" charset="0"/>
              </a:rPr>
              <a:t> of </a:t>
            </a:r>
            <a:r>
              <a:rPr lang="it-IT" sz="2000" b="0" i="1" dirty="0" err="1">
                <a:solidFill>
                  <a:srgbClr val="004AFF"/>
                </a:solidFill>
                <a:latin typeface="Abadi MT Condensed Light" panose="020B0306030101010103" pitchFamily="34" charset="77"/>
                <a:ea typeface="Times New Roman" panose="02020603050405020304" pitchFamily="18" charset="0"/>
              </a:rPr>
              <a:t>Antibiotic</a:t>
            </a:r>
            <a:r>
              <a:rPr lang="it-IT" sz="2000" b="0" i="1" dirty="0">
                <a:solidFill>
                  <a:srgbClr val="004AFF"/>
                </a:solidFill>
                <a:latin typeface="Abadi MT Condensed Light" panose="020B0306030101010103" pitchFamily="34" charset="77"/>
                <a:ea typeface="Times New Roman" panose="02020603050405020304" pitchFamily="18" charset="0"/>
              </a:rPr>
              <a:t> </a:t>
            </a:r>
            <a:r>
              <a:rPr lang="it-IT" sz="2000" b="0" i="1" dirty="0" err="1">
                <a:solidFill>
                  <a:srgbClr val="004AFF"/>
                </a:solidFill>
                <a:latin typeface="Abadi MT Condensed Light" panose="020B0306030101010103" pitchFamily="34" charset="77"/>
                <a:ea typeface="Times New Roman" panose="02020603050405020304" pitchFamily="18" charset="0"/>
              </a:rPr>
              <a:t>Resistance</a:t>
            </a:r>
            <a:r>
              <a:rPr lang="it-IT" sz="2000" b="0" i="1" dirty="0">
                <a:solidFill>
                  <a:srgbClr val="004AFF"/>
                </a:solidFill>
                <a:latin typeface="Abadi MT Condensed Light" panose="020B0306030101010103" pitchFamily="34" charset="77"/>
                <a:ea typeface="Times New Roman" panose="02020603050405020304" pitchFamily="18" charset="0"/>
              </a:rPr>
              <a:t> – </a:t>
            </a:r>
            <a:r>
              <a:rPr lang="it-IT" sz="2000" b="0" dirty="0" err="1">
                <a:solidFill>
                  <a:srgbClr val="004AFF"/>
                </a:solidFill>
                <a:latin typeface="Abadi MT Condensed Light" panose="020B0306030101010103" pitchFamily="34" charset="77"/>
                <a:ea typeface="Times New Roman" panose="02020603050405020304" pitchFamily="18" charset="0"/>
              </a:rPr>
              <a:t>Cold</a:t>
            </a:r>
            <a:r>
              <a:rPr lang="it-IT" sz="2000" b="0" dirty="0">
                <a:solidFill>
                  <a:srgbClr val="004AFF"/>
                </a:solidFill>
                <a:latin typeface="Abadi MT Condensed Light" panose="020B0306030101010103" pitchFamily="34" charset="77"/>
                <a:ea typeface="Times New Roman" panose="02020603050405020304" pitchFamily="18" charset="0"/>
              </a:rPr>
              <a:t> Spring </a:t>
            </a:r>
            <a:r>
              <a:rPr lang="it-IT" sz="2000" b="0" dirty="0" err="1">
                <a:solidFill>
                  <a:srgbClr val="004AFF"/>
                </a:solidFill>
                <a:latin typeface="Abadi MT Condensed Light" panose="020B0306030101010103" pitchFamily="34" charset="77"/>
                <a:ea typeface="Times New Roman" panose="02020603050405020304" pitchFamily="18" charset="0"/>
              </a:rPr>
              <a:t>Harb</a:t>
            </a:r>
            <a:r>
              <a:rPr lang="it-IT" sz="2000" b="0" dirty="0">
                <a:solidFill>
                  <a:srgbClr val="004AFF"/>
                </a:solidFill>
                <a:latin typeface="Abadi MT Condensed Light" panose="020B0306030101010103" pitchFamily="34" charset="77"/>
                <a:ea typeface="Times New Roman" panose="02020603050405020304" pitchFamily="18" charset="0"/>
              </a:rPr>
              <a:t> </a:t>
            </a:r>
            <a:r>
              <a:rPr lang="it-IT" sz="2000" b="0" dirty="0" err="1">
                <a:solidFill>
                  <a:srgbClr val="004AFF"/>
                </a:solidFill>
                <a:latin typeface="Abadi MT Condensed Light" panose="020B0306030101010103" pitchFamily="34" charset="77"/>
                <a:ea typeface="Times New Roman" panose="02020603050405020304" pitchFamily="18" charset="0"/>
              </a:rPr>
              <a:t>Perspect</a:t>
            </a:r>
            <a:r>
              <a:rPr lang="it-IT" sz="2000" b="0" dirty="0">
                <a:solidFill>
                  <a:srgbClr val="004AFF"/>
                </a:solidFill>
                <a:latin typeface="Abadi MT Condensed Light" panose="020B0306030101010103" pitchFamily="34" charset="77"/>
                <a:ea typeface="Times New Roman" panose="02020603050405020304" pitchFamily="18" charset="0"/>
              </a:rPr>
              <a:t> </a:t>
            </a:r>
            <a:r>
              <a:rPr lang="it-IT" sz="2000" b="0" dirty="0" err="1">
                <a:solidFill>
                  <a:srgbClr val="004AFF"/>
                </a:solidFill>
                <a:latin typeface="Abadi MT Condensed Light" panose="020B0306030101010103" pitchFamily="34" charset="77"/>
                <a:ea typeface="Times New Roman" panose="02020603050405020304" pitchFamily="18" charset="0"/>
              </a:rPr>
              <a:t>Med</a:t>
            </a:r>
            <a:r>
              <a:rPr lang="it-IT" sz="2000" b="0" dirty="0">
                <a:solidFill>
                  <a:srgbClr val="004AFF"/>
                </a:solidFill>
                <a:latin typeface="Abadi MT Condensed Light" panose="020B0306030101010103" pitchFamily="34" charset="77"/>
                <a:ea typeface="Times New Roman" panose="02020603050405020304" pitchFamily="18" charset="0"/>
              </a:rPr>
              <a:t>. – 6 </a:t>
            </a:r>
            <a:r>
              <a:rPr lang="it-IT" sz="2000" b="0" dirty="0" err="1">
                <a:solidFill>
                  <a:srgbClr val="004AFF"/>
                </a:solidFill>
                <a:latin typeface="Abadi MT Condensed Light" panose="020B0306030101010103" pitchFamily="34" charset="77"/>
                <a:ea typeface="Times New Roman" panose="02020603050405020304" pitchFamily="18" charset="0"/>
              </a:rPr>
              <a:t>Jun</a:t>
            </a:r>
            <a:r>
              <a:rPr lang="it-IT" sz="2000" b="0" dirty="0">
                <a:solidFill>
                  <a:srgbClr val="004AFF"/>
                </a:solidFill>
                <a:latin typeface="Abadi MT Condensed Light" panose="020B0306030101010103" pitchFamily="34" charset="77"/>
                <a:ea typeface="Times New Roman" panose="02020603050405020304" pitchFamily="18" charset="0"/>
              </a:rPr>
              <a:t>, 2016) </a:t>
            </a:r>
            <a:endParaRPr lang="it-IT" sz="2000" b="0" dirty="0">
              <a:solidFill>
                <a:srgbClr val="004AFF"/>
              </a:solidFill>
              <a:latin typeface="Abadi MT Condensed Light" panose="020B0306030101010103" pitchFamily="34" charset="77"/>
            </a:endParaRPr>
          </a:p>
        </p:txBody>
      </p:sp>
    </p:spTree>
    <p:extLst>
      <p:ext uri="{BB962C8B-B14F-4D97-AF65-F5344CB8AC3E}">
        <p14:creationId xmlns:p14="http://schemas.microsoft.com/office/powerpoint/2010/main" val="26307939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laio 2">
            <a:extLst>
              <a:ext uri="{FF2B5EF4-FFF2-40B4-BE49-F238E27FC236}">
                <a16:creationId xmlns:a16="http://schemas.microsoft.com/office/drawing/2014/main" id="{BCB19056-2089-2945-9BBD-79E42A1011AF}"/>
              </a:ext>
            </a:extLst>
          </p:cNvPr>
          <p:cNvSpPr/>
          <p:nvPr/>
        </p:nvSpPr>
        <p:spPr>
          <a:xfrm>
            <a:off x="494270" y="285752"/>
            <a:ext cx="12109622"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Diversità evolutiva tra uomo e batteri</a:t>
            </a:r>
          </a:p>
        </p:txBody>
      </p:sp>
      <p:sp>
        <p:nvSpPr>
          <p:cNvPr id="4" name="Rettangolo 3">
            <a:extLst>
              <a:ext uri="{FF2B5EF4-FFF2-40B4-BE49-F238E27FC236}">
                <a16:creationId xmlns:a16="http://schemas.microsoft.com/office/drawing/2014/main" id="{EF13B9D1-EB03-B845-8A1C-A4F1EC189A94}"/>
              </a:ext>
            </a:extLst>
          </p:cNvPr>
          <p:cNvSpPr/>
          <p:nvPr/>
        </p:nvSpPr>
        <p:spPr>
          <a:xfrm>
            <a:off x="1224692" y="1618542"/>
            <a:ext cx="6502400" cy="6401753"/>
          </a:xfrm>
          <a:prstGeom prst="rect">
            <a:avLst/>
          </a:prstGeom>
        </p:spPr>
        <p:txBody>
          <a:bodyPr>
            <a:spAutoFit/>
          </a:bodyPr>
          <a:lstStyle/>
          <a:p>
            <a:pPr algn="just">
              <a:spcAft>
                <a:spcPts val="1500"/>
              </a:spcAft>
            </a:pPr>
            <a:r>
              <a:rPr lang="it-IT" b="0" dirty="0">
                <a:latin typeface="Avenir Next" panose="020B0503020202020204" pitchFamily="34" charset="0"/>
                <a:ea typeface="Times New Roman" panose="02020603050405020304" pitchFamily="18" charset="0"/>
                <a:cs typeface="Times New Roman" panose="02020603050405020304" pitchFamily="18" charset="0"/>
              </a:rPr>
              <a:t>Il processo è lento nella specie umana, nella quale la sostituzione delle generazioni avveniva ogni trenta anni (ora è più lento), </a:t>
            </a:r>
          </a:p>
          <a:p>
            <a:pPr algn="just">
              <a:spcAft>
                <a:spcPts val="1500"/>
              </a:spcAft>
            </a:pPr>
            <a:endParaRPr lang="it-IT" b="0" dirty="0">
              <a:latin typeface="Avenir Next" panose="020B0503020202020204" pitchFamily="34" charset="0"/>
              <a:ea typeface="Times New Roman" panose="02020603050405020304" pitchFamily="18" charset="0"/>
              <a:cs typeface="Times New Roman" panose="02020603050405020304" pitchFamily="18" charset="0"/>
            </a:endParaRPr>
          </a:p>
          <a:p>
            <a:pPr algn="just">
              <a:spcAft>
                <a:spcPts val="1500"/>
              </a:spcAft>
            </a:pPr>
            <a:r>
              <a:rPr lang="it-IT" b="0" dirty="0">
                <a:latin typeface="Avenir Next" panose="020B0503020202020204" pitchFamily="34" charset="0"/>
                <a:ea typeface="Times New Roman" panose="02020603050405020304" pitchFamily="18" charset="0"/>
                <a:cs typeface="Times New Roman" panose="02020603050405020304" pitchFamily="18" charset="0"/>
              </a:rPr>
              <a:t>nella gran parte delle specie microbiche dove la sostituzione avviene ogni trenta minuti, è velocissimo, in un rapporto batteri – uomo di circa 500.000 a 1.</a:t>
            </a:r>
          </a:p>
          <a:p>
            <a:pPr algn="just">
              <a:spcAft>
                <a:spcPts val="1500"/>
              </a:spcAft>
            </a:pPr>
            <a:r>
              <a:rPr lang="it-IT" b="0" dirty="0">
                <a:latin typeface="Avenir Next" panose="020B0503020202020204" pitchFamily="34" charset="0"/>
                <a:ea typeface="Times New Roman" panose="02020603050405020304" pitchFamily="18" charset="0"/>
                <a:cs typeface="Times New Roman" panose="02020603050405020304" pitchFamily="18" charset="0"/>
              </a:rPr>
              <a:t>In un periodo storico degli ultimi 10.000 anni </a:t>
            </a:r>
            <a:r>
              <a:rPr lang="it-IT" b="0" dirty="0">
                <a:solidFill>
                  <a:srgbClr val="FF0000"/>
                </a:solidFill>
                <a:latin typeface="Avenir Next" panose="020B0503020202020204" pitchFamily="34" charset="0"/>
                <a:ea typeface="Times New Roman" panose="02020603050405020304" pitchFamily="18" charset="0"/>
                <a:cs typeface="Times New Roman" panose="02020603050405020304" pitchFamily="18" charset="0"/>
              </a:rPr>
              <a:t>(circa 350 generazioni) </a:t>
            </a:r>
            <a:r>
              <a:rPr lang="it-IT" b="0" dirty="0">
                <a:latin typeface="Avenir Next" panose="020B0503020202020204" pitchFamily="34" charset="0"/>
                <a:ea typeface="Times New Roman" panose="02020603050405020304" pitchFamily="18" charset="0"/>
                <a:cs typeface="Times New Roman" panose="02020603050405020304" pitchFamily="18" charset="0"/>
              </a:rPr>
              <a:t>ci accorgiamo invece dell’evoluzione di quella microbica che è di </a:t>
            </a:r>
            <a:r>
              <a:rPr lang="it-IT" b="0" dirty="0">
                <a:solidFill>
                  <a:srgbClr val="FF0000"/>
                </a:solidFill>
                <a:latin typeface="Avenir Next" panose="020B0503020202020204" pitchFamily="34" charset="0"/>
                <a:ea typeface="Times New Roman" panose="02020603050405020304" pitchFamily="18" charset="0"/>
                <a:cs typeface="Times New Roman" panose="02020603050405020304" pitchFamily="18" charset="0"/>
              </a:rPr>
              <a:t>(circa 175.000 generazioni)</a:t>
            </a:r>
          </a:p>
          <a:p>
            <a:pPr algn="just">
              <a:spcAft>
                <a:spcPts val="1500"/>
              </a:spcAft>
            </a:pPr>
            <a:r>
              <a:rPr lang="it-IT" b="0" dirty="0">
                <a:solidFill>
                  <a:srgbClr val="FF0000"/>
                </a:solidFill>
                <a:latin typeface="Avenir Next" panose="020B0503020202020204" pitchFamily="34" charset="0"/>
                <a:ea typeface="Times New Roman" panose="02020603050405020304" pitchFamily="18" charset="0"/>
                <a:cs typeface="Times New Roman" panose="02020603050405020304" pitchFamily="18" charset="0"/>
              </a:rPr>
              <a:t> </a:t>
            </a:r>
            <a:r>
              <a:rPr lang="it-IT" b="0" dirty="0">
                <a:latin typeface="Avenir Next" panose="020B0503020202020204" pitchFamily="34" charset="0"/>
                <a:ea typeface="Times New Roman" panose="02020603050405020304" pitchFamily="18" charset="0"/>
                <a:cs typeface="Times New Roman" panose="02020603050405020304" pitchFamily="18" charset="0"/>
              </a:rPr>
              <a:t>durante i quali abbiamo visto </a:t>
            </a:r>
            <a:r>
              <a:rPr lang="it-IT" dirty="0">
                <a:latin typeface="Avenir Next" panose="020B0503020202020204" pitchFamily="34" charset="0"/>
                <a:ea typeface="Times New Roman" panose="02020603050405020304" pitchFamily="18" charset="0"/>
                <a:cs typeface="Times New Roman" panose="02020603050405020304" pitchFamily="18" charset="0"/>
              </a:rPr>
              <a:t>i cambiamenti provocati dall’immissione ambientale degli </a:t>
            </a:r>
            <a:r>
              <a:rPr lang="it-IT" dirty="0">
                <a:latin typeface="Arial" panose="020B0604020202020204" pitchFamily="34" charset="0"/>
                <a:ea typeface="Times New Roman" panose="02020603050405020304" pitchFamily="18" charset="0"/>
                <a:cs typeface="Times New Roman" panose="02020603050405020304" pitchFamily="18" charset="0"/>
              </a:rPr>
              <a:t>antibiotici.</a:t>
            </a:r>
            <a:endParaRPr lang="it-IT"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CE56E65F-12F1-6744-B5AC-1FC22085D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9794" y="1287849"/>
            <a:ext cx="3276257" cy="2044756"/>
          </a:xfrm>
          <a:prstGeom prst="rect">
            <a:avLst/>
          </a:prstGeom>
        </p:spPr>
      </p:pic>
      <p:pic>
        <p:nvPicPr>
          <p:cNvPr id="8" name="Immagine 7">
            <a:extLst>
              <a:ext uri="{FF2B5EF4-FFF2-40B4-BE49-F238E27FC236}">
                <a16:creationId xmlns:a16="http://schemas.microsoft.com/office/drawing/2014/main" id="{1047667B-B96C-064A-B3EE-3B2B0AAEB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126" y="3978874"/>
            <a:ext cx="3467257" cy="2666829"/>
          </a:xfrm>
          <a:prstGeom prst="rect">
            <a:avLst/>
          </a:prstGeom>
        </p:spPr>
      </p:pic>
    </p:spTree>
    <p:extLst>
      <p:ext uri="{BB962C8B-B14F-4D97-AF65-F5344CB8AC3E}">
        <p14:creationId xmlns:p14="http://schemas.microsoft.com/office/powerpoint/2010/main" val="48323935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EC93526A-0A56-5D40-A40D-A7D80CBD57DA}"/>
              </a:ext>
            </a:extLst>
          </p:cNvPr>
          <p:cNvSpPr/>
          <p:nvPr/>
        </p:nvSpPr>
        <p:spPr>
          <a:xfrm>
            <a:off x="370703" y="378427"/>
            <a:ext cx="12294973"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Il problema: la pressione selettiva dell’uomo sui </a:t>
            </a:r>
            <a:r>
              <a:rPr kumimoji="0" lang="it-IT" i="0" u="none" strike="noStrike" cap="none" spc="0" normalizeH="0" baseline="0" dirty="0" err="1">
                <a:ln>
                  <a:noFill/>
                </a:ln>
                <a:solidFill>
                  <a:srgbClr val="FFFF00"/>
                </a:solidFill>
                <a:effectLst/>
                <a:uFillTx/>
                <a:latin typeface="Avenir Next" panose="020B0503020202020204" pitchFamily="34" charset="0"/>
                <a:ea typeface="+mn-ea"/>
                <a:cs typeface="+mn-cs"/>
                <a:sym typeface="Helvetica Neue Medium"/>
              </a:rPr>
              <a:t>microbiomi</a:t>
            </a:r>
            <a:endPar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endParaRPr>
          </a:p>
        </p:txBody>
      </p:sp>
      <p:sp>
        <p:nvSpPr>
          <p:cNvPr id="3" name="Rettangolo 2">
            <a:extLst>
              <a:ext uri="{FF2B5EF4-FFF2-40B4-BE49-F238E27FC236}">
                <a16:creationId xmlns:a16="http://schemas.microsoft.com/office/drawing/2014/main" id="{52993D81-F01A-D24D-BC32-1C3255D244F6}"/>
              </a:ext>
            </a:extLst>
          </p:cNvPr>
          <p:cNvSpPr/>
          <p:nvPr/>
        </p:nvSpPr>
        <p:spPr>
          <a:xfrm>
            <a:off x="246139" y="1630042"/>
            <a:ext cx="10243751" cy="6370975"/>
          </a:xfrm>
          <a:prstGeom prst="rect">
            <a:avLst/>
          </a:prstGeom>
        </p:spPr>
        <p:txBody>
          <a:bodyPr wrap="square">
            <a:spAutoFit/>
          </a:bodyPr>
          <a:lstStyle/>
          <a:p>
            <a:endParaRPr lang="it-IT" dirty="0">
              <a:latin typeface="Arial" panose="020B0604020202020204" pitchFamily="34" charset="0"/>
              <a:ea typeface="Times New Roman" panose="02020603050405020304" pitchFamily="18" charset="0"/>
            </a:endParaRPr>
          </a:p>
          <a:p>
            <a:pPr algn="l"/>
            <a:r>
              <a:rPr lang="it-IT" b="0" dirty="0">
                <a:latin typeface="Avenir Next" panose="020B0503020202020204" pitchFamily="34" charset="0"/>
                <a:ea typeface="Times New Roman" panose="02020603050405020304" pitchFamily="18" charset="0"/>
              </a:rPr>
              <a:t>L’inquinamento ambientale riguarda gli antibiotici che, dopo la loro somministrazione all’uomo o agli animali, attraverso le deiezioni liquide e solide, arrivano </a:t>
            </a:r>
            <a:r>
              <a:rPr lang="it-IT" dirty="0">
                <a:latin typeface="Avenir Next" panose="020B0503020202020204" pitchFamily="34" charset="0"/>
                <a:ea typeface="Times New Roman" panose="02020603050405020304" pitchFamily="18" charset="0"/>
              </a:rPr>
              <a:t>nelle acque, nei terreni e in ogni tipo d’ambiente</a:t>
            </a:r>
            <a:r>
              <a:rPr lang="it-IT" b="0" dirty="0">
                <a:latin typeface="Avenir Next" panose="020B0503020202020204" pitchFamily="34" charset="0"/>
                <a:ea typeface="Times New Roman" panose="02020603050405020304" pitchFamily="18" charset="0"/>
              </a:rPr>
              <a:t>. </a:t>
            </a:r>
          </a:p>
          <a:p>
            <a:pPr algn="l"/>
            <a:endParaRPr lang="it-IT" b="0" dirty="0">
              <a:latin typeface="Avenir Next" panose="020B0503020202020204" pitchFamily="34" charset="0"/>
              <a:ea typeface="Times New Roman" panose="02020603050405020304" pitchFamily="18" charset="0"/>
            </a:endParaRPr>
          </a:p>
          <a:p>
            <a:pPr algn="l"/>
            <a:r>
              <a:rPr lang="it-IT" b="0" dirty="0">
                <a:latin typeface="Avenir Next" panose="020B0503020202020204" pitchFamily="34" charset="0"/>
                <a:ea typeface="Times New Roman" panose="02020603050405020304" pitchFamily="18" charset="0"/>
              </a:rPr>
              <a:t>Le concentrazioni antibiotiche sono minime, ma pur sempre capaci di modificare i </a:t>
            </a:r>
            <a:r>
              <a:rPr lang="it-IT" dirty="0" err="1">
                <a:latin typeface="Avenir Next" panose="020B0503020202020204" pitchFamily="34" charset="0"/>
                <a:ea typeface="Times New Roman" panose="02020603050405020304" pitchFamily="18" charset="0"/>
              </a:rPr>
              <a:t>microbiomi</a:t>
            </a:r>
            <a:r>
              <a:rPr lang="it-IT" dirty="0">
                <a:latin typeface="Avenir Next" panose="020B0503020202020204" pitchFamily="34" charset="0"/>
                <a:ea typeface="Times New Roman" panose="02020603050405020304" pitchFamily="18" charset="0"/>
              </a:rPr>
              <a:t> ambientali</a:t>
            </a:r>
            <a:r>
              <a:rPr lang="it-IT" b="0" dirty="0">
                <a:latin typeface="Avenir Next" panose="020B0503020202020204" pitchFamily="34" charset="0"/>
                <a:ea typeface="Times New Roman" panose="02020603050405020304" pitchFamily="18" charset="0"/>
              </a:rPr>
              <a:t>. In queste condizioni si ritiene che, più che una moltiplicazione di preesistenti linee genetiche di microrganismi antibioticoresistenti, negli ambienti più diversi di acque, terreni, ecc. e attraverso un </a:t>
            </a:r>
            <a:r>
              <a:rPr lang="it-IT" dirty="0">
                <a:latin typeface="Avenir Next" panose="020B0503020202020204" pitchFamily="34" charset="0"/>
                <a:ea typeface="Times New Roman" panose="02020603050405020304" pitchFamily="18" charset="0"/>
              </a:rPr>
              <a:t>trasferimento genetico orizzontale, si formino nuove linee genetiche di microrganismi antibioticoresistenti </a:t>
            </a:r>
            <a:r>
              <a:rPr lang="it-IT" b="0" dirty="0">
                <a:latin typeface="Avenir Next" panose="020B0503020202020204" pitchFamily="34" charset="0"/>
                <a:ea typeface="Times New Roman" panose="02020603050405020304" pitchFamily="18" charset="0"/>
              </a:rPr>
              <a:t>che si mantengono ed evolvono prendendo prevalenza.</a:t>
            </a:r>
          </a:p>
          <a:p>
            <a:pPr algn="l"/>
            <a:endParaRPr lang="it-IT" b="0" dirty="0">
              <a:latin typeface="Avenir Next" panose="020B0503020202020204" pitchFamily="34" charset="0"/>
              <a:ea typeface="Times New Roman" panose="02020603050405020304" pitchFamily="18" charset="0"/>
            </a:endParaRPr>
          </a:p>
          <a:p>
            <a:pPr algn="l"/>
            <a:r>
              <a:rPr lang="it-IT" b="0" dirty="0">
                <a:latin typeface="Avenir Next" panose="020B0503020202020204" pitchFamily="34" charset="0"/>
                <a:ea typeface="Times New Roman" panose="02020603050405020304" pitchFamily="18" charset="0"/>
              </a:rPr>
              <a:t> I </a:t>
            </a:r>
            <a:r>
              <a:rPr lang="it-IT" b="0" dirty="0" err="1">
                <a:latin typeface="Avenir Next" panose="020B0503020202020204" pitchFamily="34" charset="0"/>
                <a:ea typeface="Times New Roman" panose="02020603050405020304" pitchFamily="18" charset="0"/>
              </a:rPr>
              <a:t>microbiomi</a:t>
            </a:r>
            <a:r>
              <a:rPr lang="it-IT" b="0" dirty="0">
                <a:latin typeface="Avenir Next" panose="020B0503020202020204" pitchFamily="34" charset="0"/>
                <a:ea typeface="Times New Roman" panose="02020603050405020304" pitchFamily="18" charset="0"/>
              </a:rPr>
              <a:t> ambientali dove sono sempre più presenti microrganismi antibioticoresistenti necessariamente influenzano i diversi </a:t>
            </a:r>
            <a:r>
              <a:rPr lang="it-IT" b="0" dirty="0" err="1">
                <a:latin typeface="Avenir Next" panose="020B0503020202020204" pitchFamily="34" charset="0"/>
                <a:ea typeface="Times New Roman" panose="02020603050405020304" pitchFamily="18" charset="0"/>
              </a:rPr>
              <a:t>microbiomi</a:t>
            </a:r>
            <a:r>
              <a:rPr lang="it-IT" b="0" dirty="0">
                <a:latin typeface="Avenir Next" panose="020B0503020202020204" pitchFamily="34" charset="0"/>
                <a:ea typeface="Times New Roman" panose="02020603050405020304" pitchFamily="18" charset="0"/>
              </a:rPr>
              <a:t> e film batterici umani, con tutte </a:t>
            </a:r>
            <a:r>
              <a:rPr lang="it-IT" b="0" i="1" dirty="0">
                <a:solidFill>
                  <a:srgbClr val="FF0000"/>
                </a:solidFill>
                <a:latin typeface="Avenir Next" panose="020B0503020202020204" pitchFamily="34" charset="0"/>
                <a:ea typeface="Times New Roman" panose="02020603050405020304" pitchFamily="18" charset="0"/>
              </a:rPr>
              <a:t>le relative conseguenze negative. </a:t>
            </a:r>
            <a:endParaRPr lang="it-IT" b="0" i="1" dirty="0">
              <a:solidFill>
                <a:srgbClr val="FF0000"/>
              </a:solidFill>
              <a:latin typeface="Avenir Next" panose="020B0503020202020204" pitchFamily="34" charset="0"/>
            </a:endParaRPr>
          </a:p>
        </p:txBody>
      </p:sp>
      <p:pic>
        <p:nvPicPr>
          <p:cNvPr id="5" name="Immagine 4">
            <a:extLst>
              <a:ext uri="{FF2B5EF4-FFF2-40B4-BE49-F238E27FC236}">
                <a16:creationId xmlns:a16="http://schemas.microsoft.com/office/drawing/2014/main" id="{99C95F79-0071-1D43-B18D-243FD61B4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9890" y="1717591"/>
            <a:ext cx="2123113" cy="1668160"/>
          </a:xfrm>
          <a:prstGeom prst="rect">
            <a:avLst/>
          </a:prstGeom>
        </p:spPr>
      </p:pic>
      <p:pic>
        <p:nvPicPr>
          <p:cNvPr id="7" name="Immagine 6">
            <a:extLst>
              <a:ext uri="{FF2B5EF4-FFF2-40B4-BE49-F238E27FC236}">
                <a16:creationId xmlns:a16="http://schemas.microsoft.com/office/drawing/2014/main" id="{09AF1615-4DFD-B842-B655-4D92378DE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8219" y="3883110"/>
            <a:ext cx="2486454" cy="1864841"/>
          </a:xfrm>
          <a:prstGeom prst="rect">
            <a:avLst/>
          </a:prstGeom>
        </p:spPr>
      </p:pic>
      <p:pic>
        <p:nvPicPr>
          <p:cNvPr id="9" name="Immagine 8">
            <a:extLst>
              <a:ext uri="{FF2B5EF4-FFF2-40B4-BE49-F238E27FC236}">
                <a16:creationId xmlns:a16="http://schemas.microsoft.com/office/drawing/2014/main" id="{5A9E4A6A-3E0C-EB4F-B07C-D3E9BD2B1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219" y="6263332"/>
            <a:ext cx="2486454" cy="2013857"/>
          </a:xfrm>
          <a:prstGeom prst="rect">
            <a:avLst/>
          </a:prstGeom>
        </p:spPr>
      </p:pic>
    </p:spTree>
    <p:extLst>
      <p:ext uri="{BB962C8B-B14F-4D97-AF65-F5344CB8AC3E}">
        <p14:creationId xmlns:p14="http://schemas.microsoft.com/office/powerpoint/2010/main" val="997109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A5BBB03E-AB98-4143-A11A-E7A0363892F1}"/>
              </a:ext>
            </a:extLst>
          </p:cNvPr>
          <p:cNvSpPr/>
          <p:nvPr/>
        </p:nvSpPr>
        <p:spPr>
          <a:xfrm>
            <a:off x="284205" y="89791"/>
            <a:ext cx="12443254" cy="1117878"/>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Pesticidi e antibiotici in combinazione aumentano l’evoluzione dell’</a:t>
            </a:r>
            <a:r>
              <a:rPr kumimoji="0" lang="it-IT" i="0" u="none" strike="noStrike" cap="none" spc="0" normalizeH="0" baseline="0" dirty="0" err="1">
                <a:ln>
                  <a:noFill/>
                </a:ln>
                <a:solidFill>
                  <a:srgbClr val="FFFF00"/>
                </a:solidFill>
                <a:effectLst/>
                <a:uFillTx/>
                <a:latin typeface="Avenir Next" panose="020B0503020202020204" pitchFamily="34" charset="0"/>
                <a:ea typeface="+mn-ea"/>
                <a:cs typeface="+mn-cs"/>
                <a:sym typeface="Helvetica Neue Medium"/>
              </a:rPr>
              <a:t>antibioticoresistenza</a:t>
            </a:r>
            <a:endPar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endParaRPr>
          </a:p>
        </p:txBody>
      </p:sp>
      <p:sp>
        <p:nvSpPr>
          <p:cNvPr id="3" name="Rettangolo 2">
            <a:extLst>
              <a:ext uri="{FF2B5EF4-FFF2-40B4-BE49-F238E27FC236}">
                <a16:creationId xmlns:a16="http://schemas.microsoft.com/office/drawing/2014/main" id="{748E45EF-BCDE-3D43-BF05-A43F791320F0}"/>
              </a:ext>
            </a:extLst>
          </p:cNvPr>
          <p:cNvSpPr/>
          <p:nvPr/>
        </p:nvSpPr>
        <p:spPr>
          <a:xfrm>
            <a:off x="284206" y="1532237"/>
            <a:ext cx="6054810" cy="6001643"/>
          </a:xfrm>
          <a:prstGeom prst="rect">
            <a:avLst/>
          </a:prstGeom>
        </p:spPr>
        <p:txBody>
          <a:bodyPr wrap="square">
            <a:spAutoFit/>
          </a:bodyPr>
          <a:lstStyle/>
          <a:p>
            <a:pPr algn="l"/>
            <a:r>
              <a:rPr lang="it-IT" b="0" dirty="0">
                <a:latin typeface="Arial" panose="020B0604020202020204" pitchFamily="34" charset="0"/>
                <a:ea typeface="Times New Roman" panose="02020603050405020304" pitchFamily="18" charset="0"/>
                <a:cs typeface="Arial" panose="020B0604020202020204" pitchFamily="34" charset="0"/>
              </a:rPr>
              <a:t>Né ridurre l'uso di antibiotici né scoprirne di nuovi potrebbe essere una strategia sufficiente per evitare l'era post-antibiotica.</a:t>
            </a:r>
          </a:p>
          <a:p>
            <a:pPr algn="l"/>
            <a:r>
              <a:rPr lang="it-IT" b="0" dirty="0">
                <a:latin typeface="Arial" panose="020B0604020202020204" pitchFamily="34" charset="0"/>
                <a:ea typeface="Times New Roman" panose="02020603050405020304" pitchFamily="18" charset="0"/>
                <a:cs typeface="Arial" panose="020B0604020202020204" pitchFamily="34" charset="0"/>
              </a:rPr>
              <a:t> Questo perché i batteri possono essere esposti </a:t>
            </a:r>
            <a:r>
              <a:rPr lang="it-IT" dirty="0">
                <a:solidFill>
                  <a:srgbClr val="FF0000"/>
                </a:solidFill>
                <a:latin typeface="Arial" panose="020B0604020202020204" pitchFamily="34" charset="0"/>
                <a:ea typeface="Times New Roman" panose="02020603050405020304" pitchFamily="18" charset="0"/>
                <a:cs typeface="Arial" panose="020B0604020202020204" pitchFamily="34" charset="0"/>
              </a:rPr>
              <a:t>ad altri prodotti chimici non antibiotici che li predispongono ad evolvere la resistenza agli antibiotici più rapidamente.</a:t>
            </a:r>
          </a:p>
          <a:p>
            <a:pPr algn="l"/>
            <a:r>
              <a:rPr lang="it-IT" b="0" dirty="0">
                <a:latin typeface="Arial" panose="020B0604020202020204" pitchFamily="34" charset="0"/>
                <a:ea typeface="Times New Roman" panose="02020603050405020304" pitchFamily="18" charset="0"/>
                <a:cs typeface="Arial" panose="020B0604020202020204" pitchFamily="34" charset="0"/>
              </a:rPr>
              <a:t> Gli erbicidi sono esempi di alcuni dei più comuni prodotti chimici non antibiotici in uso frequente a livello mondiale. </a:t>
            </a:r>
          </a:p>
          <a:p>
            <a:pPr algn="l"/>
            <a:r>
              <a:rPr lang="it-IT" b="0" dirty="0">
                <a:latin typeface="Arial" panose="020B0604020202020204" pitchFamily="34" charset="0"/>
                <a:cs typeface="Arial" panose="020B0604020202020204" pitchFamily="34" charset="0"/>
              </a:rPr>
              <a:t> I</a:t>
            </a:r>
            <a:r>
              <a:rPr lang="it-IT" dirty="0"/>
              <a:t> batteri sono esposti simultaneamente ad erbicidi e antibiotici, i mutanti con livelli più alti di resistenza possono evolvere. In alcuni casi, la resistenza si è evoluta </a:t>
            </a:r>
            <a:r>
              <a:rPr lang="it-IT" dirty="0">
                <a:solidFill>
                  <a:srgbClr val="FF0000"/>
                </a:solidFill>
              </a:rPr>
              <a:t>100.000 volte più velocemente.</a:t>
            </a:r>
            <a:r>
              <a:rPr lang="en-US" dirty="0"/>
              <a:t> </a:t>
            </a:r>
            <a:endParaRPr lang="it-IT" dirty="0">
              <a:solidFill>
                <a:srgbClr val="FF0000"/>
              </a:solidFill>
            </a:endParaRPr>
          </a:p>
        </p:txBody>
      </p:sp>
      <p:pic>
        <p:nvPicPr>
          <p:cNvPr id="5" name="Immagine 4">
            <a:extLst>
              <a:ext uri="{FF2B5EF4-FFF2-40B4-BE49-F238E27FC236}">
                <a16:creationId xmlns:a16="http://schemas.microsoft.com/office/drawing/2014/main" id="{45680045-1F26-DF40-9D4A-BF28F6430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178" y="2449041"/>
            <a:ext cx="5035379" cy="3651784"/>
          </a:xfrm>
          <a:prstGeom prst="rect">
            <a:avLst/>
          </a:prstGeom>
        </p:spPr>
      </p:pic>
      <p:sp>
        <p:nvSpPr>
          <p:cNvPr id="6" name="Rettangolo 5">
            <a:extLst>
              <a:ext uri="{FF2B5EF4-FFF2-40B4-BE49-F238E27FC236}">
                <a16:creationId xmlns:a16="http://schemas.microsoft.com/office/drawing/2014/main" id="{771D1EDE-3F7C-7C4D-A85E-DAF29BD37235}"/>
              </a:ext>
            </a:extLst>
          </p:cNvPr>
          <p:cNvSpPr/>
          <p:nvPr/>
        </p:nvSpPr>
        <p:spPr>
          <a:xfrm>
            <a:off x="7876337" y="6487124"/>
            <a:ext cx="3339376" cy="307777"/>
          </a:xfrm>
          <a:prstGeom prst="rect">
            <a:avLst/>
          </a:prstGeom>
        </p:spPr>
        <p:txBody>
          <a:bodyPr wrap="none">
            <a:spAutoFit/>
          </a:bodyPr>
          <a:lstStyle/>
          <a:p>
            <a:r>
              <a:rPr lang="it-IT" sz="1400" b="0" dirty="0">
                <a:latin typeface="Arial" panose="020B0604020202020204" pitchFamily="34" charset="0"/>
                <a:cs typeface="Arial" panose="020B0604020202020204" pitchFamily="34" charset="0"/>
              </a:rPr>
              <a:t>Ceppo di E. coli; Kamba (K); (Roundup)</a:t>
            </a:r>
          </a:p>
        </p:txBody>
      </p:sp>
      <p:sp>
        <p:nvSpPr>
          <p:cNvPr id="7" name="Rettangolo 6">
            <a:extLst>
              <a:ext uri="{FF2B5EF4-FFF2-40B4-BE49-F238E27FC236}">
                <a16:creationId xmlns:a16="http://schemas.microsoft.com/office/drawing/2014/main" id="{2A1FE367-01CE-1B47-9EFD-1DA6A8C24722}"/>
              </a:ext>
            </a:extLst>
          </p:cNvPr>
          <p:cNvSpPr/>
          <p:nvPr/>
        </p:nvSpPr>
        <p:spPr>
          <a:xfrm>
            <a:off x="296562" y="7973031"/>
            <a:ext cx="11343503" cy="276999"/>
          </a:xfrm>
          <a:prstGeom prst="rect">
            <a:avLst/>
          </a:prstGeom>
        </p:spPr>
        <p:txBody>
          <a:bodyPr wrap="square">
            <a:spAutoFit/>
          </a:bodyPr>
          <a:lstStyle/>
          <a:p>
            <a:pPr algn="l"/>
            <a:r>
              <a:rPr lang="en-US" sz="1200" dirty="0"/>
              <a:t>Kurenbach B, Hill AM, </a:t>
            </a:r>
            <a:r>
              <a:rPr lang="en-US" sz="1200" dirty="0" err="1"/>
              <a:t>Godsoe</a:t>
            </a:r>
            <a:r>
              <a:rPr lang="en-US" sz="1200" dirty="0"/>
              <a:t> W, van </a:t>
            </a:r>
            <a:r>
              <a:rPr lang="en-US" sz="1200" dirty="0" err="1"/>
              <a:t>Hamelsveld</a:t>
            </a:r>
            <a:r>
              <a:rPr lang="en-US" sz="1200" dirty="0"/>
              <a:t> S, Heinemann JA. 2018 . </a:t>
            </a:r>
            <a:r>
              <a:rPr lang="it-IT" sz="1200" dirty="0"/>
              <a:t>antibiotica . </a:t>
            </a:r>
            <a:r>
              <a:rPr lang="it-IT" sz="1200" i="1" dirty="0" err="1"/>
              <a:t>PeerJ</a:t>
            </a:r>
            <a:r>
              <a:rPr lang="it-IT" sz="1200" dirty="0"/>
              <a:t> 6 : e5801 </a:t>
            </a:r>
            <a:r>
              <a:rPr lang="it-IT" sz="1200" dirty="0">
                <a:hlinkClick r:id="rId3"/>
              </a:rPr>
              <a:t>https://doi.org/10.7717/peerj.5801</a:t>
            </a:r>
            <a:endParaRPr lang="it-IT" sz="1200" dirty="0"/>
          </a:p>
        </p:txBody>
      </p:sp>
    </p:spTree>
    <p:extLst>
      <p:ext uri="{BB962C8B-B14F-4D97-AF65-F5344CB8AC3E}">
        <p14:creationId xmlns:p14="http://schemas.microsoft.com/office/powerpoint/2010/main" val="11673870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FED487AE-9607-4341-96A4-A3E76EFAA038}"/>
              </a:ext>
            </a:extLst>
          </p:cNvPr>
          <p:cNvSpPr/>
          <p:nvPr/>
        </p:nvSpPr>
        <p:spPr>
          <a:xfrm>
            <a:off x="1062681" y="489638"/>
            <a:ext cx="11133438"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Impianti a biogas: un circuito pericoloso</a:t>
            </a:r>
          </a:p>
        </p:txBody>
      </p:sp>
      <p:sp>
        <p:nvSpPr>
          <p:cNvPr id="3" name="Rettangolo 2">
            <a:extLst>
              <a:ext uri="{FF2B5EF4-FFF2-40B4-BE49-F238E27FC236}">
                <a16:creationId xmlns:a16="http://schemas.microsoft.com/office/drawing/2014/main" id="{30FA373C-821E-CE4F-B281-5ABBEF8CB82F}"/>
              </a:ext>
            </a:extLst>
          </p:cNvPr>
          <p:cNvSpPr/>
          <p:nvPr/>
        </p:nvSpPr>
        <p:spPr>
          <a:xfrm>
            <a:off x="444844" y="1495166"/>
            <a:ext cx="7129848" cy="2308324"/>
          </a:xfrm>
          <a:prstGeom prst="rect">
            <a:avLst/>
          </a:prstGeom>
        </p:spPr>
        <p:txBody>
          <a:bodyPr wrap="square">
            <a:spAutoFit/>
          </a:bodyPr>
          <a:lstStyle/>
          <a:p>
            <a:pPr algn="just"/>
            <a:r>
              <a:rPr lang="it-IT" b="0" dirty="0">
                <a:solidFill>
                  <a:srgbClr val="666666"/>
                </a:solidFill>
                <a:latin typeface="Avenir Next" panose="020B0503020202020204" pitchFamily="34" charset="0"/>
                <a:ea typeface="Times New Roman" panose="02020603050405020304" pitchFamily="18" charset="0"/>
                <a:cs typeface="Times New Roman" panose="02020603050405020304" pitchFamily="18" charset="0"/>
              </a:rPr>
              <a:t>La proliferazione delle </a:t>
            </a:r>
            <a:r>
              <a:rPr lang="it-IT" b="0" i="1" dirty="0">
                <a:solidFill>
                  <a:srgbClr val="666666"/>
                </a:solidFill>
                <a:latin typeface="Avenir Next" panose="020B0503020202020204" pitchFamily="34" charset="0"/>
                <a:ea typeface="Times New Roman" panose="02020603050405020304" pitchFamily="18" charset="0"/>
                <a:cs typeface="Times New Roman" panose="02020603050405020304" pitchFamily="18" charset="0"/>
              </a:rPr>
              <a:t>centrali a biogas</a:t>
            </a:r>
            <a:r>
              <a:rPr lang="it-IT" b="0" dirty="0">
                <a:solidFill>
                  <a:srgbClr val="666666"/>
                </a:solidFill>
                <a:latin typeface="Avenir Next" panose="020B0503020202020204" pitchFamily="34" charset="0"/>
                <a:ea typeface="Times New Roman" panose="02020603050405020304" pitchFamily="18" charset="0"/>
                <a:cs typeface="Times New Roman" panose="02020603050405020304" pitchFamily="18" charset="0"/>
              </a:rPr>
              <a:t> (circa 2000 ) moltiplica esponenzialmente </a:t>
            </a:r>
            <a:r>
              <a:rPr lang="it-IT" b="0" dirty="0">
                <a:solidFill>
                  <a:srgbClr val="FF0000"/>
                </a:solidFill>
                <a:latin typeface="Avenir Next" panose="020B0503020202020204" pitchFamily="34" charset="0"/>
                <a:ea typeface="Times New Roman" panose="02020603050405020304" pitchFamily="18" charset="0"/>
                <a:cs typeface="Times New Roman" panose="02020603050405020304" pitchFamily="18" charset="0"/>
              </a:rPr>
              <a:t>il rischio di diffusione di patogeni </a:t>
            </a:r>
            <a:r>
              <a:rPr lang="it-IT" b="0" dirty="0">
                <a:solidFill>
                  <a:srgbClr val="666666"/>
                </a:solidFill>
                <a:latin typeface="Avenir Next" panose="020B0503020202020204" pitchFamily="34" charset="0"/>
                <a:ea typeface="Times New Roman" panose="02020603050405020304" pitchFamily="18" charset="0"/>
                <a:cs typeface="Times New Roman" panose="02020603050405020304" pitchFamily="18" charset="0"/>
              </a:rPr>
              <a:t>in un circuito che comprende l'apparato digerente di animali di allevamento e di umani, reflui zootecnici, </a:t>
            </a:r>
            <a:r>
              <a:rPr lang="it-IT" b="0" dirty="0" err="1">
                <a:solidFill>
                  <a:srgbClr val="666666"/>
                </a:solidFill>
                <a:latin typeface="Avenir Next" panose="020B0503020202020204" pitchFamily="34" charset="0"/>
                <a:ea typeface="Times New Roman" panose="02020603050405020304" pitchFamily="18" charset="0"/>
                <a:cs typeface="Times New Roman" panose="02020603050405020304" pitchFamily="18" charset="0"/>
              </a:rPr>
              <a:t>digestati</a:t>
            </a:r>
            <a:r>
              <a:rPr lang="it-IT" b="0" dirty="0">
                <a:solidFill>
                  <a:srgbClr val="666666"/>
                </a:solidFill>
                <a:latin typeface="Avenir Next" panose="020B0503020202020204" pitchFamily="34" charset="0"/>
                <a:ea typeface="Times New Roman" panose="02020603050405020304" pitchFamily="18" charset="0"/>
                <a:cs typeface="Times New Roman" panose="02020603050405020304" pitchFamily="18" charset="0"/>
              </a:rPr>
              <a:t>, campi, cibo animale e umano. </a:t>
            </a:r>
            <a:endParaRPr lang="it-IT" b="0" dirty="0">
              <a:latin typeface="Avenir Next" panose="020B0503020202020204" pitchFamily="34" charset="0"/>
            </a:endParaRPr>
          </a:p>
        </p:txBody>
      </p:sp>
      <p:sp>
        <p:nvSpPr>
          <p:cNvPr id="5" name="Rectangle 2">
            <a:extLst>
              <a:ext uri="{FF2B5EF4-FFF2-40B4-BE49-F238E27FC236}">
                <a16:creationId xmlns:a16="http://schemas.microsoft.com/office/drawing/2014/main" id="{52192E83-2EA4-864C-9A8E-A554D1A082BF}"/>
              </a:ext>
            </a:extLst>
          </p:cNvPr>
          <p:cNvSpPr>
            <a:spLocks noChangeArrowheads="1"/>
          </p:cNvSpPr>
          <p:nvPr/>
        </p:nvSpPr>
        <p:spPr bwMode="auto">
          <a:xfrm>
            <a:off x="11981351" y="-541503"/>
            <a:ext cx="7098168" cy="23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025" name="Immagine 5" descr="http://www.ruralpini.it/images/Biogas/grossa_centrale.jpg">
            <a:extLst>
              <a:ext uri="{FF2B5EF4-FFF2-40B4-BE49-F238E27FC236}">
                <a16:creationId xmlns:a16="http://schemas.microsoft.com/office/drawing/2014/main" id="{84AD6B32-9B08-904A-B4EC-792162921D4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385431" y="1502388"/>
            <a:ext cx="3810687" cy="247457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E9BE1E99-5B52-2D42-BD8C-F8D634D7B5D1}"/>
              </a:ext>
            </a:extLst>
          </p:cNvPr>
          <p:cNvSpPr/>
          <p:nvPr/>
        </p:nvSpPr>
        <p:spPr>
          <a:xfrm>
            <a:off x="444844" y="4181916"/>
            <a:ext cx="6969210" cy="3416320"/>
          </a:xfrm>
          <a:prstGeom prst="rect">
            <a:avLst/>
          </a:prstGeom>
        </p:spPr>
        <p:txBody>
          <a:bodyPr wrap="square">
            <a:spAutoFit/>
          </a:bodyPr>
          <a:lstStyle/>
          <a:p>
            <a:pPr algn="just"/>
            <a:r>
              <a:rPr lang="it-IT" b="0" dirty="0">
                <a:solidFill>
                  <a:srgbClr val="666666"/>
                </a:solidFill>
                <a:latin typeface="Avenir Next" panose="020B0503020202020204" pitchFamily="34" charset="0"/>
                <a:ea typeface="Times New Roman" panose="02020603050405020304" pitchFamily="18" charset="0"/>
              </a:rPr>
              <a:t>Gli studiosi  che si occupano  da anni di resistenza batterica e delle sue cause hanno </a:t>
            </a:r>
            <a:r>
              <a:rPr lang="it-IT" b="0" dirty="0" err="1">
                <a:solidFill>
                  <a:srgbClr val="666666"/>
                </a:solidFill>
                <a:latin typeface="Avenir Next" panose="020B0503020202020204" pitchFamily="34" charset="0"/>
                <a:ea typeface="Times New Roman" panose="02020603050405020304" pitchFamily="18" charset="0"/>
              </a:rPr>
              <a:t>inviduato</a:t>
            </a:r>
            <a:r>
              <a:rPr lang="it-IT" b="0" dirty="0">
                <a:solidFill>
                  <a:srgbClr val="666666"/>
                </a:solidFill>
                <a:latin typeface="Avenir Next" panose="020B0503020202020204" pitchFamily="34" charset="0"/>
                <a:ea typeface="Times New Roman" panose="02020603050405020304" pitchFamily="18" charset="0"/>
              </a:rPr>
              <a:t> nei reflui zootecnici un serbatoio di </a:t>
            </a:r>
            <a:r>
              <a:rPr lang="it-IT" dirty="0">
                <a:solidFill>
                  <a:srgbClr val="FF0000"/>
                </a:solidFill>
                <a:latin typeface="Avenir Next" panose="020B0503020202020204" pitchFamily="34" charset="0"/>
                <a:ea typeface="Times New Roman" panose="02020603050405020304" pitchFamily="18" charset="0"/>
              </a:rPr>
              <a:t>plasmidi </a:t>
            </a:r>
            <a:r>
              <a:rPr lang="it-IT" b="0" dirty="0">
                <a:solidFill>
                  <a:srgbClr val="666666"/>
                </a:solidFill>
                <a:latin typeface="Avenir Next" panose="020B0503020202020204" pitchFamily="34" charset="0"/>
                <a:ea typeface="Times New Roman" panose="02020603050405020304" pitchFamily="18" charset="0"/>
              </a:rPr>
              <a:t>in grado di conferire ai batteri </a:t>
            </a:r>
            <a:r>
              <a:rPr lang="it-IT" dirty="0">
                <a:solidFill>
                  <a:srgbClr val="FF0000"/>
                </a:solidFill>
                <a:latin typeface="Avenir Next" panose="020B0503020202020204" pitchFamily="34" charset="0"/>
                <a:ea typeface="Times New Roman" panose="02020603050405020304" pitchFamily="18" charset="0"/>
              </a:rPr>
              <a:t>l'antibiotico-resistenza</a:t>
            </a:r>
            <a:br>
              <a:rPr lang="it-IT" b="0" dirty="0">
                <a:solidFill>
                  <a:srgbClr val="333333"/>
                </a:solidFill>
                <a:latin typeface="Avenir Next" panose="020B0503020202020204" pitchFamily="34" charset="0"/>
                <a:ea typeface="Times New Roman" panose="02020603050405020304" pitchFamily="18" charset="0"/>
              </a:rPr>
            </a:br>
            <a:r>
              <a:rPr lang="it-IT" b="0" dirty="0">
                <a:solidFill>
                  <a:srgbClr val="666666"/>
                </a:solidFill>
                <a:latin typeface="Avenir Next" panose="020B0503020202020204" pitchFamily="34" charset="0"/>
                <a:ea typeface="Times New Roman" panose="02020603050405020304" pitchFamily="18" charset="0"/>
              </a:rPr>
              <a:t>Il gruppo di studiosi ha anche individuato nuove forme di trasferimento di resistenza agli antibiotici proprio nei </a:t>
            </a:r>
            <a:r>
              <a:rPr lang="it-IT" b="0" dirty="0" err="1">
                <a:solidFill>
                  <a:srgbClr val="FF0000"/>
                </a:solidFill>
                <a:latin typeface="Avenir Next" panose="020B0503020202020204" pitchFamily="34" charset="0"/>
                <a:ea typeface="Times New Roman" panose="02020603050405020304" pitchFamily="18" charset="0"/>
              </a:rPr>
              <a:t>digestati</a:t>
            </a:r>
            <a:r>
              <a:rPr lang="it-IT" b="0" dirty="0">
                <a:solidFill>
                  <a:srgbClr val="FF0000"/>
                </a:solidFill>
                <a:latin typeface="Avenir Next" panose="020B0503020202020204" pitchFamily="34" charset="0"/>
                <a:ea typeface="Times New Roman" panose="02020603050405020304" pitchFamily="18" charset="0"/>
              </a:rPr>
              <a:t> </a:t>
            </a:r>
            <a:r>
              <a:rPr lang="it-IT" b="0" dirty="0">
                <a:solidFill>
                  <a:srgbClr val="666666"/>
                </a:solidFill>
                <a:latin typeface="Avenir Next" panose="020B0503020202020204" pitchFamily="34" charset="0"/>
                <a:ea typeface="Times New Roman" panose="02020603050405020304" pitchFamily="18" charset="0"/>
              </a:rPr>
              <a:t>da produzione di biogas</a:t>
            </a:r>
            <a:r>
              <a:rPr lang="it-IT" b="0" dirty="0">
                <a:latin typeface="Avenir Next" panose="020B0503020202020204" pitchFamily="34" charset="0"/>
              </a:rPr>
              <a:t> </a:t>
            </a:r>
          </a:p>
        </p:txBody>
      </p:sp>
      <p:pic>
        <p:nvPicPr>
          <p:cNvPr id="8" name="Immagine 7">
            <a:extLst>
              <a:ext uri="{FF2B5EF4-FFF2-40B4-BE49-F238E27FC236}">
                <a16:creationId xmlns:a16="http://schemas.microsoft.com/office/drawing/2014/main" id="{2FAF8CF5-D494-B746-AE34-1F8B71FC9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254" y="4428453"/>
            <a:ext cx="4324863" cy="3248061"/>
          </a:xfrm>
          <a:prstGeom prst="rect">
            <a:avLst/>
          </a:prstGeom>
        </p:spPr>
      </p:pic>
      <p:cxnSp>
        <p:nvCxnSpPr>
          <p:cNvPr id="10" name="Connettore 7 9">
            <a:extLst>
              <a:ext uri="{FF2B5EF4-FFF2-40B4-BE49-F238E27FC236}">
                <a16:creationId xmlns:a16="http://schemas.microsoft.com/office/drawing/2014/main" id="{0F92A54B-98FD-A448-9273-F402D55F3225}"/>
              </a:ext>
            </a:extLst>
          </p:cNvPr>
          <p:cNvCxnSpPr>
            <a:cxnSpLocks/>
          </p:cNvCxnSpPr>
          <p:nvPr/>
        </p:nvCxnSpPr>
        <p:spPr>
          <a:xfrm rot="10800000">
            <a:off x="12084906" y="5338355"/>
            <a:ext cx="457200" cy="444131"/>
          </a:xfrm>
          <a:prstGeom prst="curvedConnector3">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Rettangolo 13">
            <a:extLst>
              <a:ext uri="{FF2B5EF4-FFF2-40B4-BE49-F238E27FC236}">
                <a16:creationId xmlns:a16="http://schemas.microsoft.com/office/drawing/2014/main" id="{098CE733-A7E6-C64D-8F67-1519E10EF902}"/>
              </a:ext>
            </a:extLst>
          </p:cNvPr>
          <p:cNvSpPr/>
          <p:nvPr/>
        </p:nvSpPr>
        <p:spPr>
          <a:xfrm>
            <a:off x="437290" y="7923363"/>
            <a:ext cx="11758827" cy="584775"/>
          </a:xfrm>
          <a:prstGeom prst="rect">
            <a:avLst/>
          </a:prstGeom>
        </p:spPr>
        <p:txBody>
          <a:bodyPr wrap="square">
            <a:spAutoFit/>
          </a:bodyPr>
          <a:lstStyle/>
          <a:p>
            <a:pPr algn="just"/>
            <a:r>
              <a:rPr lang="en-US" sz="1600" i="1"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Wolters B., </a:t>
            </a:r>
            <a:r>
              <a:rPr lang="en-US" sz="1600" i="1"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Kyselková</a:t>
            </a:r>
            <a:r>
              <a:rPr lang="en-US" sz="1600" i="1"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M., </a:t>
            </a:r>
            <a:r>
              <a:rPr lang="en-US" sz="1600" i="1"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Krögerrecklenfort</a:t>
            </a:r>
            <a:r>
              <a:rPr lang="en-US" sz="1600" i="1"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E.,  </a:t>
            </a:r>
            <a:r>
              <a:rPr lang="en-US" sz="1600" i="1"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Kreuzig</a:t>
            </a:r>
            <a:r>
              <a:rPr lang="en-US" sz="1600" i="1"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R, </a:t>
            </a:r>
            <a:r>
              <a:rPr lang="en-US" sz="1600" i="1"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Smalla</a:t>
            </a:r>
            <a:r>
              <a:rPr lang="en-US" sz="1600" i="1"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n-US" sz="1600" i="1"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K.</a:t>
            </a:r>
            <a:r>
              <a:rPr lang="en-US" sz="1600" i="1" dirty="0" err="1">
                <a:solidFill>
                  <a:srgbClr val="009EB8"/>
                </a:solidFill>
                <a:latin typeface="Abadi MT Condensed Light" panose="020B0306030101010103" pitchFamily="34" charset="77"/>
                <a:ea typeface="Times New Roman" panose="02020603050405020304" pitchFamily="18" charset="0"/>
                <a:cs typeface="Times New Roman" panose="02020603050405020304" pitchFamily="18" charset="0"/>
                <a:hlinkClick r:id="rId5"/>
              </a:rPr>
              <a:t>Transferable</a:t>
            </a:r>
            <a:r>
              <a:rPr lang="en-US" sz="1600" i="1" dirty="0">
                <a:solidFill>
                  <a:srgbClr val="009EB8"/>
                </a:solidFill>
                <a:latin typeface="Abadi MT Condensed Light" panose="020B0306030101010103" pitchFamily="34" charset="77"/>
                <a:ea typeface="Times New Roman" panose="02020603050405020304" pitchFamily="18" charset="0"/>
                <a:cs typeface="Times New Roman" panose="02020603050405020304" pitchFamily="18" charset="0"/>
                <a:hlinkClick r:id="rId5"/>
              </a:rPr>
              <a:t> antibiotic resistance plasmids from biogas plant digestates often belong to the IncP-1</a:t>
            </a:r>
            <a:r>
              <a:rPr lang="it-IT" sz="1600" i="1" dirty="0">
                <a:solidFill>
                  <a:srgbClr val="009EB8"/>
                </a:solidFill>
                <a:latin typeface="Abadi MT Condensed Light" panose="020B0306030101010103" pitchFamily="34" charset="77"/>
                <a:ea typeface="Times New Roman" panose="02020603050405020304" pitchFamily="18" charset="0"/>
                <a:cs typeface="Times New Roman" panose="02020603050405020304" pitchFamily="18" charset="0"/>
                <a:hlinkClick r:id="rId5"/>
              </a:rPr>
              <a:t>ε</a:t>
            </a:r>
            <a:r>
              <a:rPr lang="en-US" sz="1600" i="1" dirty="0">
                <a:solidFill>
                  <a:srgbClr val="009EB8"/>
                </a:solidFill>
                <a:latin typeface="Abadi MT Condensed Light" panose="020B0306030101010103" pitchFamily="34" charset="77"/>
                <a:ea typeface="Times New Roman" panose="02020603050405020304" pitchFamily="18" charset="0"/>
                <a:cs typeface="Times New Roman" panose="02020603050405020304" pitchFamily="18" charset="0"/>
                <a:hlinkClick r:id="rId5"/>
              </a:rPr>
              <a:t> subgroup</a:t>
            </a:r>
            <a:r>
              <a:rPr lang="en-US" sz="1600" i="1"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Front </a:t>
            </a:r>
            <a:r>
              <a:rPr lang="en-US" sz="1600" i="1"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Microbiol</a:t>
            </a:r>
            <a:r>
              <a:rPr lang="en-US" sz="1600" i="1"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2014; 5: 765.</a:t>
            </a:r>
            <a:endParaRPr lang="it-IT" sz="1600" dirty="0">
              <a:latin typeface="Abadi MT Condensed Light" panose="020B03060301010101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89966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CB1B7764-C458-3048-AC0F-E22F0ACE00B7}"/>
              </a:ext>
            </a:extLst>
          </p:cNvPr>
          <p:cNvSpPr/>
          <p:nvPr/>
        </p:nvSpPr>
        <p:spPr>
          <a:xfrm>
            <a:off x="556054" y="162184"/>
            <a:ext cx="11986054"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Quali pericoli?</a:t>
            </a:r>
          </a:p>
        </p:txBody>
      </p:sp>
      <p:sp>
        <p:nvSpPr>
          <p:cNvPr id="3" name="Rettangolo 2">
            <a:extLst>
              <a:ext uri="{FF2B5EF4-FFF2-40B4-BE49-F238E27FC236}">
                <a16:creationId xmlns:a16="http://schemas.microsoft.com/office/drawing/2014/main" id="{CC0D72AA-707F-C34F-86F8-30E018EFFE4C}"/>
              </a:ext>
            </a:extLst>
          </p:cNvPr>
          <p:cNvSpPr/>
          <p:nvPr/>
        </p:nvSpPr>
        <p:spPr>
          <a:xfrm>
            <a:off x="285578" y="1150376"/>
            <a:ext cx="8561859" cy="3416320"/>
          </a:xfrm>
          <a:prstGeom prst="rect">
            <a:avLst/>
          </a:prstGeom>
        </p:spPr>
        <p:txBody>
          <a:bodyPr wrap="square">
            <a:spAutoFit/>
          </a:bodyPr>
          <a:lstStyle/>
          <a:p>
            <a:pPr algn="just"/>
            <a:r>
              <a:rPr lang="it-IT" b="0" dirty="0">
                <a:solidFill>
                  <a:schemeClr val="tx1"/>
                </a:solidFill>
                <a:latin typeface="Avenir Next" panose="020B0503020202020204" pitchFamily="34" charset="0"/>
                <a:ea typeface="Times New Roman" panose="02020603050405020304" pitchFamily="18" charset="0"/>
              </a:rPr>
              <a:t>Tra </a:t>
            </a:r>
            <a:r>
              <a:rPr lang="it-IT" b="0" dirty="0">
                <a:solidFill>
                  <a:srgbClr val="004AFF"/>
                </a:solidFill>
                <a:latin typeface="Avenir Next" panose="020B0503020202020204" pitchFamily="34" charset="0"/>
                <a:ea typeface="Times New Roman" panose="02020603050405020304" pitchFamily="18" charset="0"/>
              </a:rPr>
              <a:t>apparato digestivo dei ruminanti e dei suini, campi, coltivazioni, intestino dei consumatori si crea una circuito vizioso </a:t>
            </a:r>
            <a:r>
              <a:rPr lang="it-IT" b="0" dirty="0">
                <a:solidFill>
                  <a:schemeClr val="tx1"/>
                </a:solidFill>
                <a:latin typeface="Avenir Next" panose="020B0503020202020204" pitchFamily="34" charset="0"/>
              </a:rPr>
              <a:t>se un </a:t>
            </a:r>
            <a:r>
              <a:rPr lang="it-IT" dirty="0">
                <a:solidFill>
                  <a:srgbClr val="FF0000"/>
                </a:solidFill>
                <a:latin typeface="Avenir Next" panose="020B0503020202020204" pitchFamily="34" charset="0"/>
              </a:rPr>
              <a:t>plasmidio</a:t>
            </a:r>
            <a:r>
              <a:rPr lang="it-IT" b="0" dirty="0">
                <a:solidFill>
                  <a:schemeClr val="tx1"/>
                </a:solidFill>
                <a:latin typeface="Avenir Next" panose="020B0503020202020204" pitchFamily="34" charset="0"/>
              </a:rPr>
              <a:t> assunto con l’alimento  (contaminato da concimi organici, acque ecc.) arriva nell'intestino umano esso può essere trasferito a batteri patogeni e sviluppare ceppi che </a:t>
            </a:r>
            <a:r>
              <a:rPr lang="it-IT" b="0" dirty="0">
                <a:solidFill>
                  <a:srgbClr val="FF0000"/>
                </a:solidFill>
                <a:latin typeface="Avenir Next" panose="020B0503020202020204" pitchFamily="34" charset="0"/>
              </a:rPr>
              <a:t>resistono ai trattamenti antibiotici</a:t>
            </a:r>
            <a:r>
              <a:rPr lang="it-IT" b="0" dirty="0">
                <a:solidFill>
                  <a:schemeClr val="tx1"/>
                </a:solidFill>
                <a:latin typeface="Avenir Next" panose="020B0503020202020204" pitchFamily="34" charset="0"/>
              </a:rPr>
              <a:t> con la spiacevole conseguenza che, risultando inefficaci i trattamenti, infezioni oggi banali potranno risultare sempre più frequentemente mortali. </a:t>
            </a:r>
          </a:p>
        </p:txBody>
      </p:sp>
      <p:sp>
        <p:nvSpPr>
          <p:cNvPr id="4" name="Rettangolo 3">
            <a:extLst>
              <a:ext uri="{FF2B5EF4-FFF2-40B4-BE49-F238E27FC236}">
                <a16:creationId xmlns:a16="http://schemas.microsoft.com/office/drawing/2014/main" id="{CC681E45-A9FE-0E46-87B9-642871E3DAA4}"/>
              </a:ext>
            </a:extLst>
          </p:cNvPr>
          <p:cNvSpPr/>
          <p:nvPr/>
        </p:nvSpPr>
        <p:spPr>
          <a:xfrm>
            <a:off x="174366" y="4927786"/>
            <a:ext cx="8673071" cy="3046988"/>
          </a:xfrm>
          <a:prstGeom prst="rect">
            <a:avLst/>
          </a:prstGeom>
        </p:spPr>
        <p:txBody>
          <a:bodyPr wrap="square">
            <a:spAutoFit/>
          </a:bodyPr>
          <a:lstStyle/>
          <a:p>
            <a:r>
              <a:rPr lang="it-IT" b="0" dirty="0">
                <a:solidFill>
                  <a:srgbClr val="666666"/>
                </a:solidFill>
                <a:latin typeface="Avenir Next" panose="020B0503020202020204" pitchFamily="34" charset="0"/>
                <a:ea typeface="Times New Roman" panose="02020603050405020304" pitchFamily="18" charset="0"/>
              </a:rPr>
              <a:t>Lo stesso in occasione </a:t>
            </a:r>
            <a:r>
              <a:rPr lang="it-IT" b="0" dirty="0">
                <a:solidFill>
                  <a:srgbClr val="666666"/>
                </a:solidFill>
                <a:highlight>
                  <a:srgbClr val="FFFF00"/>
                </a:highlight>
                <a:latin typeface="Avenir Next" panose="020B0503020202020204" pitchFamily="34" charset="0"/>
                <a:ea typeface="Times New Roman" panose="02020603050405020304" pitchFamily="18" charset="0"/>
              </a:rPr>
              <a:t>di "epidemie" di </a:t>
            </a:r>
            <a:r>
              <a:rPr lang="it-IT" b="0" dirty="0" err="1">
                <a:solidFill>
                  <a:srgbClr val="666666"/>
                </a:solidFill>
                <a:highlight>
                  <a:srgbClr val="FFFF00"/>
                </a:highlight>
                <a:latin typeface="Avenir Next" panose="020B0503020202020204" pitchFamily="34" charset="0"/>
                <a:ea typeface="Times New Roman" panose="02020603050405020304" pitchFamily="18" charset="0"/>
              </a:rPr>
              <a:t>tossicoinfezioni</a:t>
            </a:r>
            <a:r>
              <a:rPr lang="it-IT" b="0" dirty="0">
                <a:solidFill>
                  <a:srgbClr val="666666"/>
                </a:solidFill>
                <a:highlight>
                  <a:srgbClr val="FFFF00"/>
                </a:highlight>
                <a:latin typeface="Avenir Next" panose="020B0503020202020204" pitchFamily="34" charset="0"/>
                <a:ea typeface="Times New Roman" panose="02020603050405020304" pitchFamily="18" charset="0"/>
              </a:rPr>
              <a:t> alimentari da </a:t>
            </a:r>
            <a:r>
              <a:rPr lang="it-IT" dirty="0">
                <a:solidFill>
                  <a:srgbClr val="FF0000"/>
                </a:solidFill>
                <a:highlight>
                  <a:srgbClr val="FFFF00"/>
                </a:highlight>
                <a:latin typeface="Avenir Next" panose="020B0503020202020204" pitchFamily="34" charset="0"/>
                <a:ea typeface="Times New Roman" panose="02020603050405020304" pitchFamily="18" charset="0"/>
              </a:rPr>
              <a:t>E. coli,  ( 0157:H7)  ed </a:t>
            </a:r>
            <a:r>
              <a:rPr lang="it-IT" dirty="0" err="1">
                <a:solidFill>
                  <a:srgbClr val="FF0000"/>
                </a:solidFill>
                <a:highlight>
                  <a:srgbClr val="FFFF00"/>
                </a:highlight>
                <a:latin typeface="Avenir Next" panose="020B0503020202020204" pitchFamily="34" charset="0"/>
                <a:ea typeface="Times New Roman" panose="02020603050405020304" pitchFamily="18" charset="0"/>
              </a:rPr>
              <a:t>E.coli</a:t>
            </a:r>
            <a:r>
              <a:rPr lang="it-IT" dirty="0">
                <a:solidFill>
                  <a:srgbClr val="FF0000"/>
                </a:solidFill>
                <a:highlight>
                  <a:srgbClr val="FFFF00"/>
                </a:highlight>
                <a:latin typeface="Avenir Next" panose="020B0503020202020204" pitchFamily="34" charset="0"/>
                <a:ea typeface="Times New Roman" panose="02020603050405020304" pitchFamily="18" charset="0"/>
              </a:rPr>
              <a:t> (0104:H4) </a:t>
            </a:r>
            <a:r>
              <a:rPr lang="it-IT" b="0" dirty="0">
                <a:solidFill>
                  <a:srgbClr val="666666"/>
                </a:solidFill>
                <a:highlight>
                  <a:srgbClr val="FFFF00"/>
                </a:highlight>
                <a:latin typeface="Avenir Next" panose="020B0503020202020204" pitchFamily="34" charset="0"/>
                <a:ea typeface="Times New Roman" panose="02020603050405020304" pitchFamily="18" charset="0"/>
              </a:rPr>
              <a:t>dopo che (correva l'anno 2011)</a:t>
            </a:r>
            <a:r>
              <a:rPr lang="it-IT" b="0" dirty="0">
                <a:solidFill>
                  <a:srgbClr val="666666"/>
                </a:solidFill>
                <a:latin typeface="Avenir Next" panose="020B0503020202020204" pitchFamily="34" charset="0"/>
                <a:ea typeface="Times New Roman" panose="02020603050405020304" pitchFamily="18" charset="0"/>
              </a:rPr>
              <a:t> diversi ortaggi incriminati erano stati assolti. Infatti accurati studi hanno confermato la presenza di pericolosi patogeni nei </a:t>
            </a:r>
            <a:r>
              <a:rPr lang="it-IT" b="0" dirty="0" err="1">
                <a:solidFill>
                  <a:srgbClr val="666666"/>
                </a:solidFill>
                <a:latin typeface="Avenir Next" panose="020B0503020202020204" pitchFamily="34" charset="0"/>
                <a:ea typeface="Times New Roman" panose="02020603050405020304" pitchFamily="18" charset="0"/>
              </a:rPr>
              <a:t>digestati</a:t>
            </a:r>
            <a:r>
              <a:rPr lang="it-IT" b="0" dirty="0">
                <a:solidFill>
                  <a:srgbClr val="666666"/>
                </a:solidFill>
                <a:latin typeface="Avenir Next" panose="020B0503020202020204" pitchFamily="34" charset="0"/>
                <a:ea typeface="Times New Roman" panose="02020603050405020304" pitchFamily="18" charset="0"/>
              </a:rPr>
              <a:t> campionati nelle centrali tedesche confermando la presenza dei rischi sanitari degli impianti di produzione biogas/</a:t>
            </a:r>
            <a:r>
              <a:rPr lang="it-IT" b="0" dirty="0" err="1">
                <a:solidFill>
                  <a:srgbClr val="666666"/>
                </a:solidFill>
                <a:latin typeface="Avenir Next" panose="020B0503020202020204" pitchFamily="34" charset="0"/>
                <a:ea typeface="Times New Roman" panose="02020603050405020304" pitchFamily="18" charset="0"/>
              </a:rPr>
              <a:t>biometano</a:t>
            </a:r>
            <a:r>
              <a:rPr lang="it-IT" b="0" dirty="0">
                <a:solidFill>
                  <a:srgbClr val="666666"/>
                </a:solidFill>
                <a:latin typeface="Avenir Next" panose="020B0503020202020204" pitchFamily="34" charset="0"/>
                <a:ea typeface="Times New Roman" panose="02020603050405020304" pitchFamily="18" charset="0"/>
              </a:rPr>
              <a:t> con riguardo a diversi patogeni pericolosi per l'uomo </a:t>
            </a:r>
            <a:endParaRPr lang="it-IT" b="0" dirty="0">
              <a:latin typeface="Avenir Next" panose="020B0503020202020204" pitchFamily="34" charset="0"/>
            </a:endParaRPr>
          </a:p>
        </p:txBody>
      </p:sp>
      <p:sp>
        <p:nvSpPr>
          <p:cNvPr id="6" name="Rettangolo 5">
            <a:extLst>
              <a:ext uri="{FF2B5EF4-FFF2-40B4-BE49-F238E27FC236}">
                <a16:creationId xmlns:a16="http://schemas.microsoft.com/office/drawing/2014/main" id="{53053897-602E-7B48-B664-3E9A3EA97968}"/>
              </a:ext>
            </a:extLst>
          </p:cNvPr>
          <p:cNvSpPr/>
          <p:nvPr/>
        </p:nvSpPr>
        <p:spPr>
          <a:xfrm>
            <a:off x="285578" y="8105031"/>
            <a:ext cx="11910541" cy="461665"/>
          </a:xfrm>
          <a:prstGeom prst="rect">
            <a:avLst/>
          </a:prstGeom>
        </p:spPr>
        <p:txBody>
          <a:bodyPr wrap="square">
            <a:spAutoFit/>
          </a:bodyPr>
          <a:lstStyle/>
          <a:p>
            <a:pPr algn="just"/>
            <a:r>
              <a:rPr lang="en-US" i="1" dirty="0">
                <a:solidFill>
                  <a:srgbClr val="666666"/>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1600" b="0"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Neuhaus J, Shehata AA , </a:t>
            </a:r>
            <a:r>
              <a:rPr lang="en-US" sz="1600" b="0"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Krüger</a:t>
            </a:r>
            <a:r>
              <a:rPr lang="en-US" sz="1600" b="0"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M Detection of pathogenic clostridia in biogas plant wastes  Folia </a:t>
            </a:r>
            <a:r>
              <a:rPr lang="en-US" sz="1600" b="0" dirty="0" err="1">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Microbiol</a:t>
            </a:r>
            <a:r>
              <a:rPr lang="en-US" sz="1600" b="0" dirty="0">
                <a:solidFill>
                  <a:srgbClr val="666666"/>
                </a:solidFill>
                <a:latin typeface="Abadi MT Condensed Light" panose="020B0306030101010103" pitchFamily="34" charset="77"/>
                <a:ea typeface="Times New Roman" panose="02020603050405020304" pitchFamily="18" charset="0"/>
                <a:cs typeface="Times New Roman" panose="02020603050405020304" pitchFamily="18" charset="0"/>
              </a:rPr>
              <a:t> (2015) 60:15–19 DOI 10.1007/s12223-014-0334-2; </a:t>
            </a:r>
            <a:endParaRPr lang="it-IT" sz="1600" b="0" dirty="0">
              <a:latin typeface="Abadi MT Condensed Light" panose="020B0306030101010103" pitchFamily="34" charset="77"/>
              <a:ea typeface="Calibri" panose="020F0502020204030204" pitchFamily="34" charset="0"/>
              <a:cs typeface="Times New Roman" panose="02020603050405020304" pitchFamily="18" charset="0"/>
            </a:endParaRPr>
          </a:p>
        </p:txBody>
      </p:sp>
      <p:pic>
        <p:nvPicPr>
          <p:cNvPr id="8" name="Immagine 7">
            <a:extLst>
              <a:ext uri="{FF2B5EF4-FFF2-40B4-BE49-F238E27FC236}">
                <a16:creationId xmlns:a16="http://schemas.microsoft.com/office/drawing/2014/main" id="{4CDCF82A-3697-AA4C-82C2-5728ABB51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856" y="3417518"/>
            <a:ext cx="3147473" cy="2532790"/>
          </a:xfrm>
          <a:prstGeom prst="rect">
            <a:avLst/>
          </a:prstGeom>
        </p:spPr>
      </p:pic>
    </p:spTree>
    <p:extLst>
      <p:ext uri="{BB962C8B-B14F-4D97-AF65-F5344CB8AC3E}">
        <p14:creationId xmlns:p14="http://schemas.microsoft.com/office/powerpoint/2010/main" val="16495489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4">
            <a:extLst>
              <a:ext uri="{FF2B5EF4-FFF2-40B4-BE49-F238E27FC236}">
                <a16:creationId xmlns:a16="http://schemas.microsoft.com/office/drawing/2014/main" id="{2BBBDBE2-602D-D740-B31E-F647AE203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29" y="1388591"/>
            <a:ext cx="2937435" cy="465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laio 2">
            <a:extLst>
              <a:ext uri="{FF2B5EF4-FFF2-40B4-BE49-F238E27FC236}">
                <a16:creationId xmlns:a16="http://schemas.microsoft.com/office/drawing/2014/main" id="{CE390D5B-C5E2-114D-B1E2-26ADB66903C5}"/>
              </a:ext>
            </a:extLst>
          </p:cNvPr>
          <p:cNvSpPr/>
          <p:nvPr/>
        </p:nvSpPr>
        <p:spPr>
          <a:xfrm>
            <a:off x="877329" y="329000"/>
            <a:ext cx="11479427"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Utilizzo sostenibile di antibiotici?</a:t>
            </a:r>
          </a:p>
        </p:txBody>
      </p:sp>
      <p:sp>
        <p:nvSpPr>
          <p:cNvPr id="4" name="Rettangolo 3">
            <a:extLst>
              <a:ext uri="{FF2B5EF4-FFF2-40B4-BE49-F238E27FC236}">
                <a16:creationId xmlns:a16="http://schemas.microsoft.com/office/drawing/2014/main" id="{E74EFEB8-FFF4-D94D-A0BB-FC945C57A1CE}"/>
              </a:ext>
            </a:extLst>
          </p:cNvPr>
          <p:cNvSpPr/>
          <p:nvPr/>
        </p:nvSpPr>
        <p:spPr>
          <a:xfrm>
            <a:off x="-727676" y="6277232"/>
            <a:ext cx="5620952" cy="707886"/>
          </a:xfrm>
          <a:prstGeom prst="rect">
            <a:avLst/>
          </a:prstGeom>
        </p:spPr>
        <p:txBody>
          <a:bodyPr wrap="square">
            <a:spAutoFit/>
          </a:bodyPr>
          <a:lstStyle/>
          <a:p>
            <a:pPr hangingPunct="1">
              <a:spcBef>
                <a:spcPct val="0"/>
              </a:spcBef>
            </a:pPr>
            <a:r>
              <a:rPr lang="it-IT" altLang="it-IT" sz="2000" dirty="0">
                <a:solidFill>
                  <a:srgbClr val="172AFF"/>
                </a:solidFill>
              </a:rPr>
              <a:t>4.785 Km2;  </a:t>
            </a:r>
          </a:p>
          <a:p>
            <a:pPr hangingPunct="1">
              <a:spcBef>
                <a:spcPct val="0"/>
              </a:spcBef>
            </a:pPr>
            <a:r>
              <a:rPr lang="it-IT" altLang="it-IT" sz="2000" dirty="0">
                <a:solidFill>
                  <a:srgbClr val="172AFF"/>
                </a:solidFill>
              </a:rPr>
              <a:t>1.265.954 ab.</a:t>
            </a:r>
            <a:endParaRPr lang="it-IT" sz="2000" dirty="0"/>
          </a:p>
        </p:txBody>
      </p:sp>
      <p:pic>
        <p:nvPicPr>
          <p:cNvPr id="5" name="Immagine 8">
            <a:extLst>
              <a:ext uri="{FF2B5EF4-FFF2-40B4-BE49-F238E27FC236}">
                <a16:creationId xmlns:a16="http://schemas.microsoft.com/office/drawing/2014/main" id="{23007762-D1AC-DA45-AEF2-B432B8DFA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407" y="1473541"/>
            <a:ext cx="4024614" cy="22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9D9BB6DB-B6B2-0B4D-B88B-1E7429A6EC8D}"/>
              </a:ext>
            </a:extLst>
          </p:cNvPr>
          <p:cNvSpPr/>
          <p:nvPr/>
        </p:nvSpPr>
        <p:spPr>
          <a:xfrm>
            <a:off x="5383678" y="2458822"/>
            <a:ext cx="2262158" cy="461665"/>
          </a:xfrm>
          <a:prstGeom prst="rect">
            <a:avLst/>
          </a:prstGeom>
        </p:spPr>
        <p:txBody>
          <a:bodyPr wrap="none">
            <a:spAutoFit/>
          </a:bodyPr>
          <a:lstStyle/>
          <a:p>
            <a:r>
              <a:rPr lang="it-IT" altLang="it-IT" dirty="0"/>
              <a:t>440.000 bovini</a:t>
            </a:r>
            <a:endParaRPr lang="it-IT" dirty="0"/>
          </a:p>
        </p:txBody>
      </p:sp>
      <p:pic>
        <p:nvPicPr>
          <p:cNvPr id="7" name="Immagine 10">
            <a:extLst>
              <a:ext uri="{FF2B5EF4-FFF2-40B4-BE49-F238E27FC236}">
                <a16:creationId xmlns:a16="http://schemas.microsoft.com/office/drawing/2014/main" id="{1D1FD28C-B171-1C48-8C5D-DCD7A7E7F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857" y="3546960"/>
            <a:ext cx="2890017" cy="19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66711C89-3D49-EA48-AC33-94F87CFBE875}"/>
              </a:ext>
            </a:extLst>
          </p:cNvPr>
          <p:cNvSpPr/>
          <p:nvPr/>
        </p:nvSpPr>
        <p:spPr>
          <a:xfrm>
            <a:off x="4673815" y="4048039"/>
            <a:ext cx="2331087" cy="461665"/>
          </a:xfrm>
          <a:prstGeom prst="rect">
            <a:avLst/>
          </a:prstGeom>
        </p:spPr>
        <p:txBody>
          <a:bodyPr wrap="none">
            <a:spAutoFit/>
          </a:bodyPr>
          <a:lstStyle/>
          <a:p>
            <a:r>
              <a:rPr lang="it-IT" altLang="it-IT" dirty="0"/>
              <a:t>1.330.000 suini</a:t>
            </a:r>
            <a:endParaRPr lang="it-IT" dirty="0"/>
          </a:p>
        </p:txBody>
      </p:sp>
      <p:pic>
        <p:nvPicPr>
          <p:cNvPr id="9" name="Immagine 12">
            <a:extLst>
              <a:ext uri="{FF2B5EF4-FFF2-40B4-BE49-F238E27FC236}">
                <a16:creationId xmlns:a16="http://schemas.microsoft.com/office/drawing/2014/main" id="{9ABDBBDD-94AC-4B4A-995B-5AE67F766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2974" y="4973668"/>
            <a:ext cx="3771480" cy="225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1F5A884D-E5F4-A249-ABF0-1FC5783E79CC}"/>
              </a:ext>
            </a:extLst>
          </p:cNvPr>
          <p:cNvSpPr/>
          <p:nvPr/>
        </p:nvSpPr>
        <p:spPr>
          <a:xfrm>
            <a:off x="3907742" y="5894545"/>
            <a:ext cx="4145687" cy="461665"/>
          </a:xfrm>
          <a:prstGeom prst="rect">
            <a:avLst/>
          </a:prstGeom>
        </p:spPr>
        <p:txBody>
          <a:bodyPr wrap="none">
            <a:spAutoFit/>
          </a:bodyPr>
          <a:lstStyle/>
          <a:p>
            <a:r>
              <a:rPr lang="it-IT" altLang="it-IT" dirty="0"/>
              <a:t>43 milioni di polli e tacchini</a:t>
            </a:r>
            <a:endParaRPr lang="it-IT" dirty="0"/>
          </a:p>
        </p:txBody>
      </p:sp>
      <p:sp>
        <p:nvSpPr>
          <p:cNvPr id="11" name="Rettangolo 10">
            <a:extLst>
              <a:ext uri="{FF2B5EF4-FFF2-40B4-BE49-F238E27FC236}">
                <a16:creationId xmlns:a16="http://schemas.microsoft.com/office/drawing/2014/main" id="{37E02DCB-296D-C340-BEFA-1F01167485FF}"/>
              </a:ext>
            </a:extLst>
          </p:cNvPr>
          <p:cNvSpPr/>
          <p:nvPr/>
        </p:nvSpPr>
        <p:spPr>
          <a:xfrm rot="10800000" flipV="1">
            <a:off x="86496" y="7359825"/>
            <a:ext cx="12673569" cy="1286891"/>
          </a:xfrm>
          <a:prstGeom prst="rect">
            <a:avLst/>
          </a:prstGeom>
        </p:spPr>
        <p:txBody>
          <a:bodyPr wrap="square">
            <a:spAutoFit/>
          </a:bodyPr>
          <a:lstStyle/>
          <a:p>
            <a:pPr hangingPunct="1">
              <a:lnSpc>
                <a:spcPts val="2300"/>
              </a:lnSpc>
              <a:spcBef>
                <a:spcPct val="0"/>
              </a:spcBef>
            </a:pPr>
            <a:r>
              <a:rPr lang="en-US" altLang="zh-CN" sz="1800" b="0" dirty="0">
                <a:solidFill>
                  <a:srgbClr val="172AFF"/>
                </a:solidFill>
                <a:latin typeface="Avenir Next" panose="020B0503020202020204" pitchFamily="34" charset="0"/>
                <a:cs typeface="Trebuchet MS" panose="020B0703020202090204" pitchFamily="34" charset="0"/>
              </a:rPr>
              <a:t>Nel</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settembre</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2018,</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nel</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territorio</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di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competenza</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di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ATS</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Brescia</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e</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Valpadana</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(MN)</a:t>
            </a:r>
            <a:r>
              <a:rPr lang="en-US" altLang="zh-CN" sz="1800" b="0" dirty="0">
                <a:solidFill>
                  <a:srgbClr val="FFFFFF"/>
                </a:solidFill>
                <a:latin typeface="Avenir Next" panose="020B0503020202020204" pitchFamily="34" charset="0"/>
                <a:cs typeface="Trebuchet MS" panose="020B0703020202090204" pitchFamily="34" charset="0"/>
              </a:rPr>
              <a:t> </a:t>
            </a:r>
            <a:r>
              <a:rPr lang="en-US" altLang="zh-CN" sz="1800" b="0" dirty="0" err="1">
                <a:solidFill>
                  <a:srgbClr val="172AFF"/>
                </a:solidFill>
                <a:latin typeface="Avenir Next" panose="020B0503020202020204" pitchFamily="34" charset="0"/>
                <a:cs typeface="Trebuchet MS" panose="020B0703020202090204" pitchFamily="34" charset="0"/>
              </a:rPr>
              <a:t>sono</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stati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segnalati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878</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casi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di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polmoniti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comunitaria</a:t>
            </a:r>
            <a:r>
              <a:rPr lang="en-US" altLang="zh-CN" sz="1800" b="0" dirty="0">
                <a:solidFill>
                  <a:srgbClr val="172AFF"/>
                </a:solidFill>
                <a:latin typeface="Avenir Next" panose="020B0503020202020204" pitchFamily="34" charset="0"/>
                <a:cs typeface="Times New Roman" panose="02020603050405020304" pitchFamily="18" charset="0"/>
              </a:rPr>
              <a:t> ( 665 </a:t>
            </a:r>
            <a:r>
              <a:rPr lang="en-US" altLang="zh-CN" sz="1800" b="0" dirty="0" err="1">
                <a:solidFill>
                  <a:srgbClr val="172AFF"/>
                </a:solidFill>
                <a:latin typeface="Avenir Next" panose="020B0503020202020204" pitchFamily="34" charset="0"/>
                <a:cs typeface="Times New Roman" panose="02020603050405020304" pitchFamily="18" charset="0"/>
              </a:rPr>
              <a:t>ricoveri</a:t>
            </a:r>
            <a:r>
              <a:rPr lang="en-US" altLang="zh-CN" sz="1800" b="0" dirty="0">
                <a:solidFill>
                  <a:srgbClr val="172AFF"/>
                </a:solidFill>
                <a:latin typeface="Avenir Next" panose="020B0503020202020204" pitchFamily="34" charset="0"/>
                <a:cs typeface="Times New Roman" panose="02020603050405020304" pitchFamily="18" charset="0"/>
              </a:rPr>
              <a:t> ) </a:t>
            </a:r>
            <a:r>
              <a:rPr lang="en-US" altLang="zh-CN" sz="1800" b="0" dirty="0">
                <a:solidFill>
                  <a:srgbClr val="172AFF"/>
                </a:solidFill>
                <a:latin typeface="Avenir Next" panose="020B0503020202020204" pitchFamily="34" charset="0"/>
                <a:cs typeface="Trebuchet MS" panose="020B0703020202090204" pitchFamily="34" charset="0"/>
              </a:rPr>
              <a:t>di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cui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64</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sono</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stati</a:t>
            </a:r>
            <a:r>
              <a:rPr lang="en-US" altLang="zh-CN" sz="1800" b="0" dirty="0">
                <a:solidFill>
                  <a:srgbClr val="172AFF"/>
                </a:solidFill>
                <a:latin typeface="Avenir Next" panose="020B0503020202020204" pitchFamily="34" charset="0"/>
                <a:cs typeface="Trebuchet MS" panose="020B0703020202090204" pitchFamily="34" charset="0"/>
              </a:rPr>
              <a:t>  </a:t>
            </a:r>
            <a:r>
              <a:rPr lang="en-US" altLang="zh-CN" sz="1800" b="0" dirty="0" err="1">
                <a:solidFill>
                  <a:srgbClr val="172AFF"/>
                </a:solidFill>
                <a:latin typeface="Avenir Next" panose="020B0503020202020204" pitchFamily="34" charset="0"/>
                <a:cs typeface="Trebuchet MS" panose="020B0703020202090204" pitchFamily="34" charset="0"/>
              </a:rPr>
              <a:t>individuati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come</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legionellosi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sierotipo</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1</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con</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ricerca</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a:solidFill>
                  <a:srgbClr val="172AFF"/>
                </a:solidFill>
                <a:latin typeface="Avenir Next" panose="020B0503020202020204" pitchFamily="34" charset="0"/>
                <a:cs typeface="Trebuchet MS" panose="020B0703020202090204" pitchFamily="34" charset="0"/>
              </a:rPr>
              <a:t>di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Antigeni</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urinari</a:t>
            </a:r>
            <a:r>
              <a:rPr lang="en-US" altLang="zh-CN" sz="1800" b="0" dirty="0">
                <a:solidFill>
                  <a:srgbClr val="172AFF"/>
                </a:solidFill>
                <a:latin typeface="Avenir Next" panose="020B0503020202020204" pitchFamily="34" charset="0"/>
                <a:cs typeface="Trebuchet MS" panose="020B0703020202090204" pitchFamily="34" charset="0"/>
              </a:rPr>
              <a:t>,</a:t>
            </a:r>
            <a:r>
              <a:rPr lang="en-US" altLang="zh-CN" sz="1800" b="0" dirty="0">
                <a:solidFill>
                  <a:srgbClr val="172AFF"/>
                </a:solidFill>
                <a:latin typeface="Avenir Next" panose="020B0503020202020204" pitchFamily="34" charset="0"/>
                <a:cs typeface="Times New Roman" panose="02020603050405020304" pitchFamily="18" charset="0"/>
              </a:rPr>
              <a:t> </a:t>
            </a:r>
            <a:r>
              <a:rPr lang="en-US" altLang="zh-CN" sz="1800" b="0" dirty="0" err="1">
                <a:solidFill>
                  <a:srgbClr val="172AFF"/>
                </a:solidFill>
                <a:latin typeface="Avenir Next" panose="020B0503020202020204" pitchFamily="34" charset="0"/>
                <a:cs typeface="Trebuchet MS" panose="020B0703020202090204" pitchFamily="34" charset="0"/>
              </a:rPr>
              <a:t>Anticorpi</a:t>
            </a:r>
            <a:r>
              <a:rPr lang="en-US" altLang="zh-CN" sz="1800" b="0" dirty="0">
                <a:solidFill>
                  <a:srgbClr val="172AFF"/>
                </a:solidFill>
                <a:latin typeface="Avenir Next" panose="020B0503020202020204" pitchFamily="34" charset="0"/>
                <a:cs typeface="Trebuchet MS" panose="020B0703020202090204" pitchFamily="34" charset="0"/>
              </a:rPr>
              <a:t> </a:t>
            </a:r>
            <a:r>
              <a:rPr lang="en-US" altLang="zh-CN" sz="1800" b="0" dirty="0" err="1">
                <a:solidFill>
                  <a:srgbClr val="172AFF"/>
                </a:solidFill>
                <a:latin typeface="Avenir Next" panose="020B0503020202020204" pitchFamily="34" charset="0"/>
                <a:cs typeface="Trebuchet MS" panose="020B0703020202090204" pitchFamily="34" charset="0"/>
              </a:rPr>
              <a:t>ematici</a:t>
            </a:r>
            <a:r>
              <a:rPr lang="en-US" altLang="zh-CN" sz="1800" b="0" dirty="0">
                <a:solidFill>
                  <a:srgbClr val="172AFF"/>
                </a:solidFill>
                <a:latin typeface="Avenir Next" panose="020B0503020202020204" pitchFamily="34" charset="0"/>
                <a:cs typeface="Trebuchet MS" panose="020B0703020202090204" pitchFamily="34" charset="0"/>
              </a:rPr>
              <a:t> (IgM e IgG) (</a:t>
            </a:r>
            <a:r>
              <a:rPr lang="en-US" altLang="zh-CN" sz="1800" b="0" dirty="0" err="1">
                <a:solidFill>
                  <a:srgbClr val="172AFF"/>
                </a:solidFill>
                <a:latin typeface="Avenir Next" panose="020B0503020202020204" pitchFamily="34" charset="0"/>
                <a:cs typeface="Trebuchet MS" panose="020B0703020202090204" pitchFamily="34" charset="0"/>
              </a:rPr>
              <a:t>sierotipi</a:t>
            </a:r>
            <a:r>
              <a:rPr lang="en-US" altLang="zh-CN" sz="1800" b="0" dirty="0">
                <a:solidFill>
                  <a:srgbClr val="172AFF"/>
                </a:solidFill>
                <a:latin typeface="Avenir Next" panose="020B0503020202020204" pitchFamily="34" charset="0"/>
                <a:cs typeface="Trebuchet MS" panose="020B0703020202090204" pitchFamily="34" charset="0"/>
              </a:rPr>
              <a:t> 1-2-14)</a:t>
            </a:r>
          </a:p>
          <a:p>
            <a:pPr hangingPunct="1">
              <a:lnSpc>
                <a:spcPts val="2500"/>
              </a:lnSpc>
              <a:spcBef>
                <a:spcPct val="0"/>
              </a:spcBef>
            </a:pPr>
            <a:r>
              <a:rPr lang="en-US" altLang="zh-CN" sz="1800" b="0" dirty="0">
                <a:solidFill>
                  <a:srgbClr val="172AFF"/>
                </a:solidFill>
                <a:latin typeface="Avenir Next" panose="020B0503020202020204" pitchFamily="34" charset="0"/>
                <a:cs typeface="Trebuchet MS" panose="020B0703020202090204" pitchFamily="34" charset="0"/>
              </a:rPr>
              <a:t> </a:t>
            </a:r>
            <a:r>
              <a:rPr lang="en-US" altLang="zh-CN" sz="1800" b="0" dirty="0">
                <a:solidFill>
                  <a:srgbClr val="C00000"/>
                </a:solidFill>
                <a:latin typeface="Avenir Next" panose="020B0503020202020204" pitchFamily="34" charset="0"/>
                <a:cs typeface="Trebuchet MS" panose="020B0703020202090204" pitchFamily="34" charset="0"/>
              </a:rPr>
              <a:t>(</a:t>
            </a:r>
            <a:r>
              <a:rPr lang="en-US" altLang="zh-CN" sz="1800" b="0" dirty="0" err="1">
                <a:solidFill>
                  <a:srgbClr val="C00000"/>
                </a:solidFill>
                <a:latin typeface="Avenir Next" panose="020B0503020202020204" pitchFamily="34" charset="0"/>
                <a:cs typeface="Trebuchet MS" panose="020B0703020202090204" pitchFamily="34" charset="0"/>
              </a:rPr>
              <a:t>Dati</a:t>
            </a:r>
            <a:r>
              <a:rPr lang="en-US" altLang="zh-CN" sz="1800" b="0" dirty="0">
                <a:solidFill>
                  <a:srgbClr val="C00000"/>
                </a:solidFill>
                <a:latin typeface="Avenir Next" panose="020B0503020202020204" pitchFamily="34" charset="0"/>
                <a:cs typeface="Trebuchet MS" panose="020B0703020202090204" pitchFamily="34" charset="0"/>
              </a:rPr>
              <a:t> a </a:t>
            </a:r>
            <a:r>
              <a:rPr lang="en-US" altLang="zh-CN" sz="1800" b="0" dirty="0" err="1">
                <a:solidFill>
                  <a:srgbClr val="C00000"/>
                </a:solidFill>
                <a:latin typeface="Avenir Next" panose="020B0503020202020204" pitchFamily="34" charset="0"/>
                <a:cs typeface="Trebuchet MS" panose="020B0703020202090204" pitchFamily="34" charset="0"/>
              </a:rPr>
              <a:t>consuntivo</a:t>
            </a:r>
            <a:r>
              <a:rPr lang="en-US" altLang="zh-CN" sz="1800" b="0" dirty="0">
                <a:solidFill>
                  <a:srgbClr val="C00000"/>
                </a:solidFill>
                <a:latin typeface="Avenir Next" panose="020B0503020202020204" pitchFamily="34" charset="0"/>
                <a:cs typeface="Trebuchet MS" panose="020B0703020202090204" pitchFamily="34" charset="0"/>
              </a:rPr>
              <a:t>,  </a:t>
            </a:r>
            <a:r>
              <a:rPr lang="en-US" altLang="zh-CN" sz="1800" b="0" dirty="0" err="1">
                <a:solidFill>
                  <a:srgbClr val="C00000"/>
                </a:solidFill>
                <a:latin typeface="Avenir Next" panose="020B0503020202020204" pitchFamily="34" charset="0"/>
                <a:cs typeface="Trebuchet MS" panose="020B0703020202090204" pitchFamily="34" charset="0"/>
              </a:rPr>
              <a:t>marzo</a:t>
            </a:r>
            <a:r>
              <a:rPr lang="en-US" altLang="zh-CN" sz="1800" b="0" dirty="0">
                <a:solidFill>
                  <a:srgbClr val="C00000"/>
                </a:solidFill>
                <a:latin typeface="Avenir Next" panose="020B0503020202020204" pitchFamily="34" charset="0"/>
                <a:cs typeface="Trebuchet MS" panose="020B0703020202090204" pitchFamily="34" charset="0"/>
              </a:rPr>
              <a:t> 2019 ISS)</a:t>
            </a:r>
          </a:p>
        </p:txBody>
      </p:sp>
    </p:spTree>
    <p:extLst>
      <p:ext uri="{BB962C8B-B14F-4D97-AF65-F5344CB8AC3E}">
        <p14:creationId xmlns:p14="http://schemas.microsoft.com/office/powerpoint/2010/main" val="12309428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02341C29-83FA-824B-8F11-6AC0690B243E}"/>
              </a:ext>
            </a:extLst>
          </p:cNvPr>
          <p:cNvSpPr/>
          <p:nvPr/>
        </p:nvSpPr>
        <p:spPr>
          <a:xfrm>
            <a:off x="827903" y="372249"/>
            <a:ext cx="11355860"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Allevamenti e uso di antibiotici</a:t>
            </a:r>
          </a:p>
        </p:txBody>
      </p:sp>
      <p:sp>
        <p:nvSpPr>
          <p:cNvPr id="3" name="Rettangolo 2">
            <a:extLst>
              <a:ext uri="{FF2B5EF4-FFF2-40B4-BE49-F238E27FC236}">
                <a16:creationId xmlns:a16="http://schemas.microsoft.com/office/drawing/2014/main" id="{D0225E9B-D025-6D4F-8987-D62A28AB449A}"/>
              </a:ext>
            </a:extLst>
          </p:cNvPr>
          <p:cNvSpPr/>
          <p:nvPr/>
        </p:nvSpPr>
        <p:spPr>
          <a:xfrm>
            <a:off x="580768" y="1359242"/>
            <a:ext cx="7228702" cy="6986528"/>
          </a:xfrm>
          <a:prstGeom prst="rect">
            <a:avLst/>
          </a:prstGeom>
        </p:spPr>
        <p:txBody>
          <a:bodyPr wrap="square">
            <a:spAutoFit/>
          </a:bodyPr>
          <a:lstStyle/>
          <a:p>
            <a:r>
              <a:rPr lang="it-IT" sz="2000" b="0" dirty="0">
                <a:solidFill>
                  <a:srgbClr val="222222"/>
                </a:solidFill>
                <a:latin typeface="Avenir Next" panose="020B0503020202020204" pitchFamily="34" charset="0"/>
                <a:ea typeface="Times New Roman" panose="02020603050405020304" pitchFamily="18" charset="0"/>
                <a:cs typeface="Times New Roman" panose="02020603050405020304" pitchFamily="18" charset="0"/>
              </a:rPr>
              <a:t>Gli allevamenti di suini sono uno dei principali responsabili dell’uso di antibiotici in ambito zootecnico in Italia, in particolare per «trattamenti di massa», somministrati a interi gruppi di animali tramite i mangimi medicati. </a:t>
            </a:r>
          </a:p>
          <a:p>
            <a:endParaRPr lang="it-IT" sz="2000" b="0" dirty="0">
              <a:solidFill>
                <a:srgbClr val="222222"/>
              </a:solidFill>
              <a:latin typeface="Avenir Next" panose="020B0503020202020204" pitchFamily="34" charset="0"/>
              <a:ea typeface="Times New Roman" panose="02020603050405020304" pitchFamily="18" charset="0"/>
              <a:cs typeface="Times New Roman" panose="02020603050405020304" pitchFamily="18" charset="0"/>
            </a:endParaRPr>
          </a:p>
          <a:p>
            <a:r>
              <a:rPr lang="it-IT" sz="2000" b="0" dirty="0">
                <a:solidFill>
                  <a:srgbClr val="222222"/>
                </a:solidFill>
                <a:latin typeface="Avenir Next" panose="020B0503020202020204" pitchFamily="34" charset="0"/>
                <a:ea typeface="Times New Roman" panose="02020603050405020304" pitchFamily="18" charset="0"/>
                <a:cs typeface="Times New Roman" panose="02020603050405020304" pitchFamily="18" charset="0"/>
              </a:rPr>
              <a:t>«In Europa in media un suino riceve antibiotici per 18 giorni, su un’aspettativa di vita media di 200 giorni»</a:t>
            </a:r>
            <a:r>
              <a:rPr lang="it-IT" b="0" dirty="0">
                <a:solidFill>
                  <a:srgbClr val="222222"/>
                </a:solidFill>
                <a:latin typeface="Avenir Next" panose="020B0503020202020204" pitchFamily="34" charset="0"/>
                <a:ea typeface="Times New Roman" panose="02020603050405020304" pitchFamily="18" charset="0"/>
                <a:cs typeface="Times New Roman" panose="02020603050405020304" pitchFamily="18" charset="0"/>
              </a:rPr>
              <a:t>,</a:t>
            </a:r>
            <a:r>
              <a:rPr lang="it-IT" dirty="0">
                <a:solidFill>
                  <a:srgbClr val="222222"/>
                </a:solidFill>
                <a:latin typeface="title-regular"/>
                <a:ea typeface="Times New Roman" panose="02020603050405020304" pitchFamily="18" charset="0"/>
                <a:cs typeface="Times New Roman" panose="02020603050405020304" pitchFamily="18" charset="0"/>
              </a:rPr>
              <a:t> </a:t>
            </a:r>
            <a:r>
              <a:rPr lang="it-IT" sz="2000" b="0" dirty="0">
                <a:latin typeface="Avenir Next" panose="020B0503020202020204" pitchFamily="34" charset="0"/>
              </a:rPr>
              <a:t>L’utilizzo è prevalentemente nelle prime fasi di vita dell’animale, il che dimostra un uso strategico, preventivo degli antibiotici», «Non è la cura a una patologia, ma è l’uso di antibiotici per prevenire l’insorgenza delle malattie». </a:t>
            </a:r>
          </a:p>
          <a:p>
            <a:endParaRPr lang="it-IT" sz="2000" b="0" dirty="0">
              <a:latin typeface="Avenir Next" panose="020B0503020202020204" pitchFamily="34" charset="0"/>
            </a:endParaRPr>
          </a:p>
          <a:p>
            <a:r>
              <a:rPr lang="it-IT" sz="2000" b="0" dirty="0">
                <a:latin typeface="Avenir Next" panose="020B0503020202020204" pitchFamily="34" charset="0"/>
              </a:rPr>
              <a:t>«Qualcuno potrebbe dire che non ci sono problemi per la salute umana, perché non ci sono antibiotici nel periodo vicino alla macellazione», conclude il ricercatore.</a:t>
            </a:r>
          </a:p>
          <a:p>
            <a:endParaRPr lang="it-IT" sz="2000" b="0" dirty="0">
              <a:latin typeface="Avenir Next" panose="020B0503020202020204" pitchFamily="34" charset="0"/>
            </a:endParaRPr>
          </a:p>
          <a:p>
            <a:r>
              <a:rPr lang="it-IT" sz="2000" b="0" dirty="0">
                <a:latin typeface="Avenir Next" panose="020B0503020202020204" pitchFamily="34" charset="0"/>
              </a:rPr>
              <a:t> «Ma è del tutto falso. Questo uso nella fase iniziale è molto efficace nel selezionare batteri resistenti. Poi possono scomparire i residui degli antibiotici</a:t>
            </a:r>
            <a:r>
              <a:rPr lang="it-IT" sz="2000" dirty="0">
                <a:latin typeface="Avenir Next" panose="020B0503020202020204" pitchFamily="34" charset="0"/>
              </a:rPr>
              <a:t>, </a:t>
            </a:r>
            <a:r>
              <a:rPr lang="it-IT" sz="2000" dirty="0">
                <a:solidFill>
                  <a:srgbClr val="FF0000"/>
                </a:solidFill>
                <a:latin typeface="Avenir Next" panose="020B0503020202020204" pitchFamily="34" charset="0"/>
              </a:rPr>
              <a:t>ma i batteri resistenti rimangono nell’animale fino al momento della macellazione».</a:t>
            </a:r>
          </a:p>
          <a:p>
            <a:endParaRPr lang="it-IT" dirty="0"/>
          </a:p>
        </p:txBody>
      </p:sp>
      <p:pic>
        <p:nvPicPr>
          <p:cNvPr id="5" name="Immagine 4">
            <a:extLst>
              <a:ext uri="{FF2B5EF4-FFF2-40B4-BE49-F238E27FC236}">
                <a16:creationId xmlns:a16="http://schemas.microsoft.com/office/drawing/2014/main" id="{79D613A0-6AC2-714C-B9A6-623228E85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219" y="1518679"/>
            <a:ext cx="3698397" cy="2456599"/>
          </a:xfrm>
          <a:prstGeom prst="rect">
            <a:avLst/>
          </a:prstGeom>
        </p:spPr>
      </p:pic>
      <p:sp>
        <p:nvSpPr>
          <p:cNvPr id="6" name="Rettangolo 5">
            <a:extLst>
              <a:ext uri="{FF2B5EF4-FFF2-40B4-BE49-F238E27FC236}">
                <a16:creationId xmlns:a16="http://schemas.microsoft.com/office/drawing/2014/main" id="{BFC86F63-2B88-B942-89A4-81CA7C2463EE}"/>
              </a:ext>
            </a:extLst>
          </p:cNvPr>
          <p:cNvSpPr/>
          <p:nvPr/>
        </p:nvSpPr>
        <p:spPr>
          <a:xfrm>
            <a:off x="8947273" y="6524367"/>
            <a:ext cx="2804003" cy="1077218"/>
          </a:xfrm>
          <a:prstGeom prst="rect">
            <a:avLst/>
          </a:prstGeom>
        </p:spPr>
        <p:txBody>
          <a:bodyPr wrap="square">
            <a:spAutoFit/>
          </a:bodyPr>
          <a:lstStyle/>
          <a:p>
            <a:r>
              <a:rPr lang="it-IT" sz="1600" b="0" dirty="0"/>
              <a:t>È anche autore del libro </a:t>
            </a:r>
            <a:r>
              <a:rPr lang="it-IT" sz="1600" dirty="0">
                <a:solidFill>
                  <a:srgbClr val="004AFF"/>
                </a:solidFill>
              </a:rPr>
              <a:t>"</a:t>
            </a:r>
            <a:r>
              <a:rPr lang="it-IT" sz="1600" dirty="0" err="1">
                <a:solidFill>
                  <a:srgbClr val="004AFF"/>
                </a:solidFill>
              </a:rPr>
              <a:t>biosicurezza</a:t>
            </a:r>
            <a:r>
              <a:rPr lang="it-IT" sz="1600" dirty="0">
                <a:solidFill>
                  <a:srgbClr val="004AFF"/>
                </a:solidFill>
              </a:rPr>
              <a:t> nella produzione animale e medicina veterinaria"</a:t>
            </a:r>
          </a:p>
        </p:txBody>
      </p:sp>
      <p:sp>
        <p:nvSpPr>
          <p:cNvPr id="7" name="Rettangolo 6">
            <a:extLst>
              <a:ext uri="{FF2B5EF4-FFF2-40B4-BE49-F238E27FC236}">
                <a16:creationId xmlns:a16="http://schemas.microsoft.com/office/drawing/2014/main" id="{3B246921-B59B-BA40-940E-02F12EA5E63D}"/>
              </a:ext>
            </a:extLst>
          </p:cNvPr>
          <p:cNvSpPr/>
          <p:nvPr/>
        </p:nvSpPr>
        <p:spPr>
          <a:xfrm>
            <a:off x="8751914" y="5511115"/>
            <a:ext cx="2999362" cy="923330"/>
          </a:xfrm>
          <a:prstGeom prst="rect">
            <a:avLst/>
          </a:prstGeom>
        </p:spPr>
        <p:txBody>
          <a:bodyPr wrap="square">
            <a:spAutoFit/>
          </a:bodyPr>
          <a:lstStyle/>
          <a:p>
            <a:r>
              <a:rPr lang="it-IT" sz="1800" dirty="0" err="1">
                <a:latin typeface="Calibri" panose="020F0502020204030204" pitchFamily="34" charset="0"/>
                <a:ea typeface="Calibri" panose="020F0502020204030204" pitchFamily="34" charset="0"/>
                <a:cs typeface="Times New Roman" panose="02020603050405020304" pitchFamily="18" charset="0"/>
              </a:rPr>
              <a:t>Jeroen</a:t>
            </a:r>
            <a:r>
              <a:rPr lang="it-IT" sz="1800" dirty="0">
                <a:latin typeface="Calibri" panose="020F0502020204030204" pitchFamily="34" charset="0"/>
                <a:ea typeface="Calibri" panose="020F0502020204030204" pitchFamily="34" charset="0"/>
                <a:cs typeface="Times New Roman" panose="02020603050405020304" pitchFamily="18" charset="0"/>
              </a:rPr>
              <a:t> </a:t>
            </a:r>
            <a:r>
              <a:rPr lang="it-IT" sz="1800" dirty="0" err="1">
                <a:latin typeface="Calibri" panose="020F0502020204030204" pitchFamily="34" charset="0"/>
                <a:ea typeface="Calibri" panose="020F0502020204030204" pitchFamily="34" charset="0"/>
                <a:cs typeface="Times New Roman" panose="02020603050405020304" pitchFamily="18" charset="0"/>
              </a:rPr>
              <a:t>Dewulf</a:t>
            </a:r>
            <a:r>
              <a:rPr lang="it-IT" sz="1800" dirty="0">
                <a:latin typeface="Calibri" panose="020F0502020204030204" pitchFamily="34" charset="0"/>
                <a:ea typeface="Calibri" panose="020F0502020204030204" pitchFamily="34" charset="0"/>
                <a:cs typeface="Times New Roman" panose="02020603050405020304" pitchFamily="18" charset="0"/>
              </a:rPr>
              <a:t> (</a:t>
            </a:r>
            <a:r>
              <a:rPr lang="it-IT" sz="1800" dirty="0" err="1">
                <a:latin typeface="Calibri" panose="020F0502020204030204" pitchFamily="34" charset="0"/>
                <a:ea typeface="Calibri" panose="020F0502020204030204" pitchFamily="34" charset="0"/>
                <a:cs typeface="Times New Roman" panose="02020603050405020304" pitchFamily="18" charset="0"/>
              </a:rPr>
              <a:t>Universita</a:t>
            </a:r>
            <a:r>
              <a:rPr lang="it-IT" sz="1800" dirty="0">
                <a:latin typeface="Calibri" panose="020F0502020204030204" pitchFamily="34" charset="0"/>
                <a:ea typeface="Calibri" panose="020F0502020204030204" pitchFamily="34" charset="0"/>
                <a:cs typeface="Times New Roman" panose="02020603050405020304" pitchFamily="18" charset="0"/>
              </a:rPr>
              <a:t> di Gent) Epidemiologia veterinaria</a:t>
            </a:r>
            <a:r>
              <a:rPr lang="it-IT" sz="1800" dirty="0"/>
              <a:t> </a:t>
            </a:r>
          </a:p>
        </p:txBody>
      </p:sp>
    </p:spTree>
    <p:extLst>
      <p:ext uri="{BB962C8B-B14F-4D97-AF65-F5344CB8AC3E}">
        <p14:creationId xmlns:p14="http://schemas.microsoft.com/office/powerpoint/2010/main" val="38421467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50078DE-053E-CE45-8E03-E73308A5A21E}"/>
              </a:ext>
            </a:extLst>
          </p:cNvPr>
          <p:cNvSpPr/>
          <p:nvPr/>
        </p:nvSpPr>
        <p:spPr>
          <a:xfrm>
            <a:off x="4025900" y="740203"/>
            <a:ext cx="8128000" cy="461665"/>
          </a:xfrm>
          <a:prstGeom prst="rect">
            <a:avLst/>
          </a:prstGeom>
        </p:spPr>
        <p:txBody>
          <a:bodyPr wrap="square">
            <a:spAutoFit/>
          </a:bodyPr>
          <a:lstStyle/>
          <a:p>
            <a:pPr hangingPunct="1">
              <a:spcBef>
                <a:spcPct val="0"/>
              </a:spcBef>
            </a:pPr>
            <a:r>
              <a:rPr lang="it-IT" altLang="it-IT" dirty="0">
                <a:solidFill>
                  <a:srgbClr val="FF0000"/>
                </a:solidFill>
                <a:latin typeface="Avenir Next" panose="020B0503020202020204" pitchFamily="34" charset="0"/>
              </a:rPr>
              <a:t>«L'</a:t>
            </a:r>
            <a:r>
              <a:rPr lang="it-IT" altLang="it-IT" i="1" dirty="0">
                <a:solidFill>
                  <a:srgbClr val="FF0000"/>
                </a:solidFill>
                <a:latin typeface="Avenir Next" panose="020B0503020202020204" pitchFamily="34" charset="0"/>
              </a:rPr>
              <a:t>era post-antibiotici</a:t>
            </a:r>
            <a:r>
              <a:rPr lang="it-IT" altLang="it-IT" dirty="0">
                <a:solidFill>
                  <a:srgbClr val="FF0000"/>
                </a:solidFill>
                <a:latin typeface="Avenir Next" panose="020B0503020202020204" pitchFamily="34" charset="0"/>
              </a:rPr>
              <a:t> non è in arrivo. E 'già con noi»</a:t>
            </a:r>
          </a:p>
        </p:txBody>
      </p:sp>
      <p:pic>
        <p:nvPicPr>
          <p:cNvPr id="4" name="Immagine 3">
            <a:extLst>
              <a:ext uri="{FF2B5EF4-FFF2-40B4-BE49-F238E27FC236}">
                <a16:creationId xmlns:a16="http://schemas.microsoft.com/office/drawing/2014/main" id="{5559DDCE-F1E1-9D46-B1D3-7A2A0519D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931" y="2120900"/>
            <a:ext cx="4143630" cy="5168900"/>
          </a:xfrm>
          <a:prstGeom prst="rect">
            <a:avLst/>
          </a:prstGeom>
        </p:spPr>
      </p:pic>
      <p:sp>
        <p:nvSpPr>
          <p:cNvPr id="5" name="Rettangolo 4">
            <a:extLst>
              <a:ext uri="{FF2B5EF4-FFF2-40B4-BE49-F238E27FC236}">
                <a16:creationId xmlns:a16="http://schemas.microsoft.com/office/drawing/2014/main" id="{AB9E773E-2722-B146-BCD8-FC6A99C98982}"/>
              </a:ext>
            </a:extLst>
          </p:cNvPr>
          <p:cNvSpPr/>
          <p:nvPr/>
        </p:nvSpPr>
        <p:spPr>
          <a:xfrm>
            <a:off x="5981700" y="2627858"/>
            <a:ext cx="6172200" cy="1200329"/>
          </a:xfrm>
          <a:prstGeom prst="rect">
            <a:avLst/>
          </a:prstGeom>
        </p:spPr>
        <p:txBody>
          <a:bodyPr wrap="square">
            <a:spAutoFit/>
          </a:bodyPr>
          <a:lstStyle/>
          <a:p>
            <a:pPr hangingPunct="1">
              <a:spcBef>
                <a:spcPct val="0"/>
              </a:spcBef>
            </a:pPr>
            <a:br>
              <a:rPr lang="it-IT" altLang="it-IT" dirty="0">
                <a:latin typeface="Arial" panose="020B0604020202020204" pitchFamily="34" charset="0"/>
              </a:rPr>
            </a:br>
            <a:br>
              <a:rPr lang="it-IT" altLang="it-IT" dirty="0">
                <a:latin typeface="Arial" panose="020B0604020202020204" pitchFamily="34" charset="0"/>
              </a:rPr>
            </a:br>
            <a:endParaRPr lang="it-IT" altLang="it-IT" dirty="0">
              <a:latin typeface="Arial" panose="020B0604020202020204" pitchFamily="34" charset="0"/>
            </a:endParaRPr>
          </a:p>
        </p:txBody>
      </p:sp>
      <p:sp>
        <p:nvSpPr>
          <p:cNvPr id="6" name="Rettangolo 5">
            <a:extLst>
              <a:ext uri="{FF2B5EF4-FFF2-40B4-BE49-F238E27FC236}">
                <a16:creationId xmlns:a16="http://schemas.microsoft.com/office/drawing/2014/main" id="{4778C7E7-2EFA-CD40-BCDE-ED7A539A3FED}"/>
              </a:ext>
            </a:extLst>
          </p:cNvPr>
          <p:cNvSpPr/>
          <p:nvPr/>
        </p:nvSpPr>
        <p:spPr>
          <a:xfrm>
            <a:off x="2065598" y="7480300"/>
            <a:ext cx="2658295" cy="1200329"/>
          </a:xfrm>
          <a:prstGeom prst="rect">
            <a:avLst/>
          </a:prstGeom>
        </p:spPr>
        <p:txBody>
          <a:bodyPr wrap="square">
            <a:spAutoFit/>
          </a:bodyPr>
          <a:lstStyle/>
          <a:p>
            <a:r>
              <a:rPr lang="it-IT" altLang="it-IT" dirty="0">
                <a:latin typeface="Abadi MT Condensed Light" panose="020B0306030101010103" pitchFamily="34" charset="77"/>
              </a:rPr>
              <a:t>Margaret Chan</a:t>
            </a:r>
          </a:p>
          <a:p>
            <a:r>
              <a:rPr lang="it-IT" altLang="it-IT" b="0" dirty="0">
                <a:latin typeface="Abadi MT Condensed Light" panose="020B0306030101010103" pitchFamily="34" charset="77"/>
              </a:rPr>
              <a:t>Direttore Generale OMS</a:t>
            </a:r>
          </a:p>
          <a:p>
            <a:endParaRPr lang="it-IT" dirty="0">
              <a:latin typeface="Abadi MT Condensed Light" panose="020B0306030101010103" pitchFamily="34" charset="77"/>
            </a:endParaRPr>
          </a:p>
        </p:txBody>
      </p:sp>
      <p:sp>
        <p:nvSpPr>
          <p:cNvPr id="7" name="Rettangolo 6">
            <a:extLst>
              <a:ext uri="{FF2B5EF4-FFF2-40B4-BE49-F238E27FC236}">
                <a16:creationId xmlns:a16="http://schemas.microsoft.com/office/drawing/2014/main" id="{C2DA77BC-C27B-3E47-8D9C-7B78D9AE9750}"/>
              </a:ext>
            </a:extLst>
          </p:cNvPr>
          <p:cNvSpPr/>
          <p:nvPr/>
        </p:nvSpPr>
        <p:spPr>
          <a:xfrm>
            <a:off x="5981700" y="2857500"/>
            <a:ext cx="6172200" cy="3416320"/>
          </a:xfrm>
          <a:prstGeom prst="rect">
            <a:avLst/>
          </a:prstGeom>
        </p:spPr>
        <p:txBody>
          <a:bodyPr wrap="square">
            <a:spAutoFit/>
          </a:bodyPr>
          <a:lstStyle/>
          <a:p>
            <a:r>
              <a:rPr lang="it-IT" b="0" dirty="0">
                <a:latin typeface="Avenir Next" panose="020B0503020202020204" pitchFamily="34" charset="0"/>
              </a:rPr>
              <a:t>“La diffusione della resistenza batterica sta diventando più rapida dello sviluppo di nuovi antibiotici”, ha avvertito la direttrice generale dell’Organizzazione mondiale della sanità Margaret Chan. “Data la scarsità di prodotti sostitutivi, il mondo sta andando verso un’era post-antibiotica in cui malattie comuni torneranno a uccidere”.</a:t>
            </a:r>
          </a:p>
        </p:txBody>
      </p:sp>
      <p:sp>
        <p:nvSpPr>
          <p:cNvPr id="8" name="Rettangolo 7">
            <a:extLst>
              <a:ext uri="{FF2B5EF4-FFF2-40B4-BE49-F238E27FC236}">
                <a16:creationId xmlns:a16="http://schemas.microsoft.com/office/drawing/2014/main" id="{11F67587-09BF-3947-A762-4FBC7AD65F47}"/>
              </a:ext>
            </a:extLst>
          </p:cNvPr>
          <p:cNvSpPr/>
          <p:nvPr/>
        </p:nvSpPr>
        <p:spPr>
          <a:xfrm>
            <a:off x="7543260" y="7018635"/>
            <a:ext cx="2541080" cy="461665"/>
          </a:xfrm>
          <a:prstGeom prst="rect">
            <a:avLst/>
          </a:prstGeom>
        </p:spPr>
        <p:txBody>
          <a:bodyPr wrap="none">
            <a:spAutoFit/>
          </a:bodyPr>
          <a:lstStyle/>
          <a:p>
            <a:r>
              <a:rPr lang="it-IT" b="0" dirty="0">
                <a:latin typeface="Lyon Text OSF Web"/>
              </a:rPr>
              <a:t>16 novembre 2015</a:t>
            </a:r>
            <a:endParaRPr lang="it-IT"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754EB1E6-D5B6-F845-AF0C-2512AB6ED99D}"/>
              </a:ext>
            </a:extLst>
          </p:cNvPr>
          <p:cNvSpPr/>
          <p:nvPr/>
        </p:nvSpPr>
        <p:spPr>
          <a:xfrm>
            <a:off x="518984" y="446389"/>
            <a:ext cx="12047838"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Letame e </a:t>
            </a:r>
            <a:r>
              <a:rPr lang="it-IT" dirty="0">
                <a:solidFill>
                  <a:srgbClr val="FFFF00"/>
                </a:solidFill>
                <a:latin typeface="Avenir Next" panose="020B0503020202020204" pitchFamily="34" charset="0"/>
                <a:ea typeface="+mn-ea"/>
                <a:cs typeface="+mn-cs"/>
                <a:sym typeface="Helvetica Neue Medium"/>
              </a:rPr>
              <a:t>suoi contenuti</a:t>
            </a:r>
            <a:endPar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endParaRPr>
          </a:p>
        </p:txBody>
      </p:sp>
      <p:sp>
        <p:nvSpPr>
          <p:cNvPr id="3" name="Rettangolo 2">
            <a:extLst>
              <a:ext uri="{FF2B5EF4-FFF2-40B4-BE49-F238E27FC236}">
                <a16:creationId xmlns:a16="http://schemas.microsoft.com/office/drawing/2014/main" id="{7E6BFBA8-7E2D-3C40-895F-12A7275D73AA}"/>
              </a:ext>
            </a:extLst>
          </p:cNvPr>
          <p:cNvSpPr/>
          <p:nvPr/>
        </p:nvSpPr>
        <p:spPr>
          <a:xfrm>
            <a:off x="518984" y="1412610"/>
            <a:ext cx="8031892" cy="6555641"/>
          </a:xfrm>
          <a:prstGeom prst="rect">
            <a:avLst/>
          </a:prstGeom>
        </p:spPr>
        <p:txBody>
          <a:bodyPr wrap="square">
            <a:spAutoFit/>
          </a:bodyPr>
          <a:lstStyle/>
          <a:p>
            <a:r>
              <a:rPr lang="it-IT" dirty="0">
                <a:latin typeface="Avenir Next" panose="020B0503020202020204" pitchFamily="34" charset="0"/>
                <a:ea typeface="Calibri" panose="020F0502020204030204" pitchFamily="34" charset="0"/>
                <a:cs typeface="Times New Roman" panose="02020603050405020304" pitchFamily="18" charset="0"/>
              </a:rPr>
              <a:t> </a:t>
            </a:r>
            <a:r>
              <a:rPr lang="it-IT" sz="2000" dirty="0">
                <a:latin typeface="Avenir Next" panose="020B0503020202020204" pitchFamily="34" charset="0"/>
                <a:ea typeface="Calibri" panose="020F0502020204030204" pitchFamily="34" charset="0"/>
                <a:cs typeface="Times New Roman" panose="02020603050405020304" pitchFamily="18" charset="0"/>
              </a:rPr>
              <a:t>Studio su 89 campioni di liquame di maiale. </a:t>
            </a:r>
          </a:p>
          <a:p>
            <a:r>
              <a:rPr lang="it-IT" sz="2000" b="0" dirty="0">
                <a:latin typeface="Avenir Next" panose="020B0503020202020204" pitchFamily="34" charset="0"/>
                <a:ea typeface="Calibri" panose="020F0502020204030204" pitchFamily="34" charset="0"/>
                <a:cs typeface="Times New Roman" panose="02020603050405020304" pitchFamily="18" charset="0"/>
              </a:rPr>
              <a:t>In 4 campioni non sono stati rilevati antibiotici; negli altri fino a 12 antibiotici diversi.</a:t>
            </a:r>
          </a:p>
          <a:p>
            <a:endParaRPr lang="it-IT" sz="2000" b="0" dirty="0">
              <a:latin typeface="Avenir Next" panose="020B0503020202020204" pitchFamily="34" charset="0"/>
              <a:ea typeface="Calibri" panose="020F0502020204030204" pitchFamily="34" charset="0"/>
              <a:cs typeface="Times New Roman" panose="02020603050405020304" pitchFamily="18" charset="0"/>
            </a:endParaRPr>
          </a:p>
          <a:p>
            <a:r>
              <a:rPr lang="it-IT" dirty="0">
                <a:latin typeface="Calibri" panose="020F0502020204030204" pitchFamily="34" charset="0"/>
                <a:ea typeface="Calibri" panose="020F0502020204030204" pitchFamily="34" charset="0"/>
                <a:cs typeface="Times New Roman" panose="02020603050405020304" pitchFamily="18" charset="0"/>
              </a:rPr>
              <a:t> </a:t>
            </a:r>
          </a:p>
          <a:p>
            <a:r>
              <a:rPr lang="it-IT" dirty="0">
                <a:latin typeface="Calibri" panose="020F0502020204030204" pitchFamily="34" charset="0"/>
                <a:ea typeface="Calibri" panose="020F0502020204030204" pitchFamily="34" charset="0"/>
                <a:cs typeface="Times New Roman" panose="02020603050405020304" pitchFamily="18" charset="0"/>
              </a:rPr>
              <a:t>Questi campioni sono stati anche studiati per la presenza di Salmonella e per E. coli resistente a </a:t>
            </a:r>
            <a:r>
              <a:rPr lang="it-IT" dirty="0" err="1">
                <a:latin typeface="Calibri" panose="020F0502020204030204" pitchFamily="34" charset="0"/>
                <a:ea typeface="Calibri" panose="020F0502020204030204" pitchFamily="34" charset="0"/>
                <a:cs typeface="Times New Roman" panose="02020603050405020304" pitchFamily="18" charset="0"/>
              </a:rPr>
              <a:t>meropenem</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colistina</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ciprofloxacina</a:t>
            </a:r>
            <a:r>
              <a:rPr lang="it-IT" dirty="0">
                <a:latin typeface="Calibri" panose="020F0502020204030204" pitchFamily="34" charset="0"/>
                <a:ea typeface="Calibri" panose="020F0502020204030204" pitchFamily="34" charset="0"/>
                <a:cs typeface="Times New Roman" panose="02020603050405020304" pitchFamily="18" charset="0"/>
              </a:rPr>
              <a:t> o </a:t>
            </a:r>
            <a:r>
              <a:rPr lang="it-IT" dirty="0" err="1">
                <a:latin typeface="Calibri" panose="020F0502020204030204" pitchFamily="34" charset="0"/>
                <a:ea typeface="Calibri" panose="020F0502020204030204" pitchFamily="34" charset="0"/>
                <a:cs typeface="Times New Roman" panose="02020603050405020304" pitchFamily="18" charset="0"/>
              </a:rPr>
              <a:t>cefotassima</a:t>
            </a:r>
            <a:r>
              <a:rPr lang="it-IT" dirty="0">
                <a:latin typeface="Calibri" panose="020F0502020204030204" pitchFamily="34" charset="0"/>
                <a:ea typeface="Calibri" panose="020F0502020204030204" pitchFamily="34" charset="0"/>
                <a:cs typeface="Times New Roman" panose="02020603050405020304" pitchFamily="18" charset="0"/>
              </a:rPr>
              <a:t>. </a:t>
            </a:r>
          </a:p>
          <a:p>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it-IT" dirty="0">
              <a:latin typeface="Calibri" panose="020F0502020204030204" pitchFamily="34" charset="0"/>
              <a:ea typeface="Calibri" panose="020F0502020204030204" pitchFamily="34" charset="0"/>
              <a:cs typeface="Times New Roman" panose="02020603050405020304" pitchFamily="18" charset="0"/>
            </a:endParaRPr>
          </a:p>
          <a:p>
            <a:r>
              <a:rPr lang="it-IT" dirty="0">
                <a:latin typeface="Calibri" panose="020F0502020204030204" pitchFamily="34" charset="0"/>
                <a:cs typeface="Times New Roman" panose="02020603050405020304" pitchFamily="18" charset="0"/>
              </a:rPr>
              <a:t>Gli isolati resistenti alla </a:t>
            </a:r>
            <a:r>
              <a:rPr lang="it-IT" dirty="0" err="1">
                <a:latin typeface="Calibri" panose="020F0502020204030204" pitchFamily="34" charset="0"/>
                <a:cs typeface="Times New Roman" panose="02020603050405020304" pitchFamily="18" charset="0"/>
              </a:rPr>
              <a:t>ciprofloxacina</a:t>
            </a:r>
            <a:r>
              <a:rPr lang="it-IT" dirty="0">
                <a:latin typeface="Calibri" panose="020F0502020204030204" pitchFamily="34" charset="0"/>
                <a:cs typeface="Times New Roman" panose="02020603050405020304" pitchFamily="18" charset="0"/>
              </a:rPr>
              <a:t> e alla </a:t>
            </a:r>
            <a:r>
              <a:rPr lang="it-IT" dirty="0" err="1">
                <a:latin typeface="Calibri" panose="020F0502020204030204" pitchFamily="34" charset="0"/>
                <a:cs typeface="Times New Roman" panose="02020603050405020304" pitchFamily="18" charset="0"/>
              </a:rPr>
              <a:t>cefotassima</a:t>
            </a:r>
            <a:r>
              <a:rPr lang="it-IT" dirty="0">
                <a:latin typeface="Calibri" panose="020F0502020204030204" pitchFamily="34" charset="0"/>
                <a:cs typeface="Times New Roman" panose="02020603050405020304" pitchFamily="18" charset="0"/>
              </a:rPr>
              <a:t> erano </a:t>
            </a:r>
            <a:r>
              <a:rPr lang="it-IT" dirty="0" err="1">
                <a:latin typeface="Calibri" panose="020F0502020204030204" pitchFamily="34" charset="0"/>
                <a:cs typeface="Times New Roman" panose="02020603050405020304" pitchFamily="18" charset="0"/>
              </a:rPr>
              <a:t>multiresistenti</a:t>
            </a:r>
            <a:r>
              <a:rPr lang="it-IT" dirty="0">
                <a:latin typeface="Calibri" panose="020F0502020204030204" pitchFamily="34" charset="0"/>
                <a:cs typeface="Times New Roman" panose="02020603050405020304" pitchFamily="18" charset="0"/>
              </a:rPr>
              <a:t> fino a nove antibiotici.</a:t>
            </a:r>
          </a:p>
          <a:p>
            <a:endParaRPr lang="it-IT" dirty="0">
              <a:latin typeface="Calibri" panose="020F0502020204030204" pitchFamily="34" charset="0"/>
              <a:cs typeface="Times New Roman" panose="02020603050405020304" pitchFamily="18" charset="0"/>
            </a:endParaRPr>
          </a:p>
          <a:p>
            <a:endParaRPr lang="it-IT" dirty="0">
              <a:latin typeface="Calibri" panose="020F0502020204030204" pitchFamily="34" charset="0"/>
              <a:cs typeface="Times New Roman" panose="02020603050405020304" pitchFamily="18" charset="0"/>
            </a:endParaRPr>
          </a:p>
          <a:p>
            <a:r>
              <a:rPr lang="it-IT" dirty="0">
                <a:latin typeface="Calibri" panose="020F0502020204030204" pitchFamily="34" charset="0"/>
                <a:cs typeface="Times New Roman" panose="02020603050405020304" pitchFamily="18" charset="0"/>
              </a:rPr>
              <a:t>Conclusioni: </a:t>
            </a:r>
            <a:r>
              <a:rPr lang="it-IT" b="0" dirty="0">
                <a:latin typeface="Avenir Next" panose="020B0503020202020204" pitchFamily="34" charset="0"/>
              </a:rPr>
              <a:t>il liquame di maiale utilizzato per fertilizzare i campi contiene spesso </a:t>
            </a:r>
            <a:r>
              <a:rPr lang="it-IT" b="0" dirty="0">
                <a:solidFill>
                  <a:srgbClr val="FF0000"/>
                </a:solidFill>
                <a:latin typeface="Avenir Next" panose="020B0503020202020204" pitchFamily="34" charset="0"/>
              </a:rPr>
              <a:t>residui di antibiotici e batteri resistenti agli antibiotici, inclusi agenti patogeni.</a:t>
            </a:r>
          </a:p>
          <a:p>
            <a:endParaRPr lang="it-IT" dirty="0"/>
          </a:p>
        </p:txBody>
      </p:sp>
      <p:sp>
        <p:nvSpPr>
          <p:cNvPr id="4" name="Freccia giù 3">
            <a:extLst>
              <a:ext uri="{FF2B5EF4-FFF2-40B4-BE49-F238E27FC236}">
                <a16:creationId xmlns:a16="http://schemas.microsoft.com/office/drawing/2014/main" id="{9A85E514-A2FA-BF4B-988F-B7CC2C1DEBE3}"/>
              </a:ext>
            </a:extLst>
          </p:cNvPr>
          <p:cNvSpPr/>
          <p:nvPr/>
        </p:nvSpPr>
        <p:spPr>
          <a:xfrm>
            <a:off x="4201983" y="2513072"/>
            <a:ext cx="309606" cy="518984"/>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Freccia giù 4">
            <a:extLst>
              <a:ext uri="{FF2B5EF4-FFF2-40B4-BE49-F238E27FC236}">
                <a16:creationId xmlns:a16="http://schemas.microsoft.com/office/drawing/2014/main" id="{8B413207-167C-0E46-8595-DB8D231A9459}"/>
              </a:ext>
            </a:extLst>
          </p:cNvPr>
          <p:cNvSpPr/>
          <p:nvPr/>
        </p:nvSpPr>
        <p:spPr>
          <a:xfrm>
            <a:off x="4201983" y="4443295"/>
            <a:ext cx="273221" cy="49427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ttangolo 5">
            <a:extLst>
              <a:ext uri="{FF2B5EF4-FFF2-40B4-BE49-F238E27FC236}">
                <a16:creationId xmlns:a16="http://schemas.microsoft.com/office/drawing/2014/main" id="{16DD0BE2-FFCE-BA42-B908-3B60311A4FA6}"/>
              </a:ext>
            </a:extLst>
          </p:cNvPr>
          <p:cNvSpPr/>
          <p:nvPr/>
        </p:nvSpPr>
        <p:spPr>
          <a:xfrm>
            <a:off x="518984" y="7760043"/>
            <a:ext cx="12047838" cy="923330"/>
          </a:xfrm>
          <a:prstGeom prst="rect">
            <a:avLst/>
          </a:prstGeom>
        </p:spPr>
        <p:txBody>
          <a:bodyPr wrap="square">
            <a:spAutoFit/>
          </a:bodyPr>
          <a:lstStyle/>
          <a:p>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Geertrui</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Rasschaert</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Daan</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Van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Elst</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Lander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Colson</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Lieve Herman, Helena Cardoso De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Carvalho</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Ferreira,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Jeroen</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Dewulf</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UGent</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Johan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Decrop</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Jurgen</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Meirlaen</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Marc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Heyndrickx</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UGent</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e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Els</a:t>
            </a:r>
            <a:r>
              <a:rPr lang="it-IT" sz="1800" dirty="0">
                <a:latin typeface="Abadi MT Condensed Light" panose="020B0306030101010103" pitchFamily="34" charset="77"/>
                <a:ea typeface="Calibri" panose="020F0502020204030204" pitchFamily="34" charset="0"/>
                <a:cs typeface="Times New Roman" panose="02020603050405020304" pitchFamily="18" charset="0"/>
              </a:rPr>
              <a:t> </a:t>
            </a:r>
            <a:r>
              <a:rPr lang="it-IT" sz="1800" dirty="0" err="1">
                <a:latin typeface="Abadi MT Condensed Light" panose="020B0306030101010103" pitchFamily="34" charset="77"/>
                <a:ea typeface="Calibri" panose="020F0502020204030204" pitchFamily="34" charset="0"/>
                <a:cs typeface="Times New Roman" panose="02020603050405020304" pitchFamily="18" charset="0"/>
              </a:rPr>
              <a:t>Daeseleire</a:t>
            </a:r>
            <a:endParaRPr lang="it-IT" sz="1800" dirty="0">
              <a:latin typeface="Abadi MT Condensed Light" panose="020B0306030101010103" pitchFamily="34" charset="77"/>
              <a:ea typeface="Calibri" panose="020F0502020204030204" pitchFamily="34" charset="0"/>
              <a:cs typeface="Times New Roman" panose="02020603050405020304" pitchFamily="18" charset="0"/>
            </a:endParaRPr>
          </a:p>
          <a:p>
            <a:r>
              <a:rPr lang="it-IT" sz="1800" dirty="0">
                <a:latin typeface="Abadi MT Condensed Light" panose="020B0306030101010103" pitchFamily="34" charset="77"/>
                <a:ea typeface="Calibri" panose="020F0502020204030204" pitchFamily="34" charset="0"/>
                <a:cs typeface="Times New Roman" panose="02020603050405020304" pitchFamily="18" charset="0"/>
              </a:rPr>
              <a:t>(2020) ANTIBIOTICS-BASEL.</a:t>
            </a:r>
            <a:r>
              <a:rPr lang="it-IT" sz="1800" dirty="0">
                <a:latin typeface="Abadi MT Condensed Light" panose="020B0306030101010103" pitchFamily="34" charset="77"/>
              </a:rPr>
              <a:t> </a:t>
            </a:r>
          </a:p>
        </p:txBody>
      </p:sp>
      <p:pic>
        <p:nvPicPr>
          <p:cNvPr id="8" name="Immagine 7">
            <a:extLst>
              <a:ext uri="{FF2B5EF4-FFF2-40B4-BE49-F238E27FC236}">
                <a16:creationId xmlns:a16="http://schemas.microsoft.com/office/drawing/2014/main" id="{BDD8543B-971C-E145-85BF-B9727089F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1268" y="3735331"/>
            <a:ext cx="4104650" cy="1362872"/>
          </a:xfrm>
          <a:prstGeom prst="rect">
            <a:avLst/>
          </a:prstGeom>
        </p:spPr>
      </p:pic>
    </p:spTree>
    <p:extLst>
      <p:ext uri="{BB962C8B-B14F-4D97-AF65-F5344CB8AC3E}">
        <p14:creationId xmlns:p14="http://schemas.microsoft.com/office/powerpoint/2010/main" val="50385168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EA4E0627-BFC6-C943-8A81-1DAB07BC4132}"/>
              </a:ext>
            </a:extLst>
          </p:cNvPr>
          <p:cNvSpPr/>
          <p:nvPr/>
        </p:nvSpPr>
        <p:spPr>
          <a:xfrm>
            <a:off x="556054" y="528622"/>
            <a:ext cx="11986054" cy="586204"/>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2200"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Antibiotici e impatto di uso e produzione</a:t>
            </a:r>
          </a:p>
        </p:txBody>
      </p:sp>
      <p:sp>
        <p:nvSpPr>
          <p:cNvPr id="3" name="Rettangolo 2">
            <a:extLst>
              <a:ext uri="{FF2B5EF4-FFF2-40B4-BE49-F238E27FC236}">
                <a16:creationId xmlns:a16="http://schemas.microsoft.com/office/drawing/2014/main" id="{F51F1CA8-6A46-584D-BBFC-9A8B3EDEEEB7}"/>
              </a:ext>
            </a:extLst>
          </p:cNvPr>
          <p:cNvSpPr/>
          <p:nvPr/>
        </p:nvSpPr>
        <p:spPr>
          <a:xfrm>
            <a:off x="556054" y="1414302"/>
            <a:ext cx="6441230" cy="1569660"/>
          </a:xfrm>
          <a:prstGeom prst="rect">
            <a:avLst/>
          </a:prstGeom>
        </p:spPr>
        <p:txBody>
          <a:bodyPr wrap="square">
            <a:spAutoFit/>
          </a:bodyPr>
          <a:lstStyle/>
          <a:p>
            <a:r>
              <a:rPr lang="it-IT" b="0" dirty="0">
                <a:solidFill>
                  <a:srgbClr val="4A4A4A"/>
                </a:solidFill>
                <a:latin typeface="Avenir Next" panose="020B0503020202020204" pitchFamily="34" charset="0"/>
                <a:ea typeface="Times New Roman" panose="02020603050405020304" pitchFamily="18" charset="0"/>
                <a:cs typeface="Arial" panose="020B0604020202020204" pitchFamily="34" charset="0"/>
              </a:rPr>
              <a:t>Vi è scarsa attenzione verso il problema dei residui di antibiotici (e di tutti i medicinali in generale) che provengono dagli </a:t>
            </a:r>
            <a:r>
              <a:rPr lang="it-IT" b="0" dirty="0">
                <a:solidFill>
                  <a:srgbClr val="FF0000"/>
                </a:solidFill>
                <a:latin typeface="Avenir Next" panose="020B0503020202020204" pitchFamily="34" charset="0"/>
                <a:ea typeface="Times New Roman" panose="02020603050405020304" pitchFamily="18" charset="0"/>
                <a:cs typeface="Arial" panose="020B0604020202020204" pitchFamily="34" charset="0"/>
              </a:rPr>
              <a:t>scarichi domestici, ospedalieri e industriali. </a:t>
            </a:r>
            <a:r>
              <a:rPr lang="it-IT" b="0" dirty="0">
                <a:solidFill>
                  <a:srgbClr val="FF0000"/>
                </a:solidFill>
                <a:latin typeface="Avenir Next" panose="020B0503020202020204" pitchFamily="34" charset="0"/>
              </a:rPr>
              <a:t> </a:t>
            </a:r>
          </a:p>
        </p:txBody>
      </p:sp>
      <p:pic>
        <p:nvPicPr>
          <p:cNvPr id="5" name="Immagine 4">
            <a:extLst>
              <a:ext uri="{FF2B5EF4-FFF2-40B4-BE49-F238E27FC236}">
                <a16:creationId xmlns:a16="http://schemas.microsoft.com/office/drawing/2014/main" id="{21DF2955-018C-D148-ABF5-A14971FD5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518" y="1250371"/>
            <a:ext cx="1500323" cy="996565"/>
          </a:xfrm>
          <a:prstGeom prst="rect">
            <a:avLst/>
          </a:prstGeom>
        </p:spPr>
      </p:pic>
      <p:pic>
        <p:nvPicPr>
          <p:cNvPr id="7" name="Immagine 6">
            <a:extLst>
              <a:ext uri="{FF2B5EF4-FFF2-40B4-BE49-F238E27FC236}">
                <a16:creationId xmlns:a16="http://schemas.microsoft.com/office/drawing/2014/main" id="{42E3E274-4B96-2544-A6C2-78E4D5EA7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375" y="1922794"/>
            <a:ext cx="1632913" cy="1081805"/>
          </a:xfrm>
          <a:prstGeom prst="rect">
            <a:avLst/>
          </a:prstGeom>
        </p:spPr>
      </p:pic>
      <p:pic>
        <p:nvPicPr>
          <p:cNvPr id="9" name="Immagine 8">
            <a:extLst>
              <a:ext uri="{FF2B5EF4-FFF2-40B4-BE49-F238E27FC236}">
                <a16:creationId xmlns:a16="http://schemas.microsoft.com/office/drawing/2014/main" id="{828AE23C-887D-C042-865F-6A7C00B25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924" y="1772812"/>
            <a:ext cx="1044553" cy="1381771"/>
          </a:xfrm>
          <a:prstGeom prst="rect">
            <a:avLst/>
          </a:prstGeom>
        </p:spPr>
      </p:pic>
      <p:sp>
        <p:nvSpPr>
          <p:cNvPr id="4" name="Rettangolo 3">
            <a:extLst>
              <a:ext uri="{FF2B5EF4-FFF2-40B4-BE49-F238E27FC236}">
                <a16:creationId xmlns:a16="http://schemas.microsoft.com/office/drawing/2014/main" id="{82124AF6-5EA4-C244-9E49-E838395067EC}"/>
              </a:ext>
            </a:extLst>
          </p:cNvPr>
          <p:cNvSpPr/>
          <p:nvPr/>
        </p:nvSpPr>
        <p:spPr>
          <a:xfrm>
            <a:off x="477416" y="3283439"/>
            <a:ext cx="6178378" cy="1938992"/>
          </a:xfrm>
          <a:prstGeom prst="rect">
            <a:avLst/>
          </a:prstGeom>
        </p:spPr>
        <p:txBody>
          <a:bodyPr wrap="square">
            <a:spAutoFit/>
          </a:bodyPr>
          <a:lstStyle/>
          <a:p>
            <a:r>
              <a:rPr lang="it-IT" sz="2000" b="0" dirty="0">
                <a:solidFill>
                  <a:srgbClr val="4A4A4A"/>
                </a:solidFill>
                <a:latin typeface="Avenir Next" panose="020B0503020202020204" pitchFamily="34" charset="0"/>
                <a:ea typeface="Times New Roman" panose="02020603050405020304" pitchFamily="18" charset="0"/>
                <a:cs typeface="Arial" panose="020B0604020202020204" pitchFamily="34" charset="0"/>
              </a:rPr>
              <a:t>Gli scienziati dell’Università di York, nel Regno Unito, hanno misurato la presenza di antibiotici </a:t>
            </a:r>
            <a:r>
              <a:rPr lang="it-IT" sz="2000" b="0" dirty="0">
                <a:solidFill>
                  <a:srgbClr val="FF0000"/>
                </a:solidFill>
                <a:latin typeface="Avenir Next" panose="020B0503020202020204" pitchFamily="34" charset="0"/>
                <a:ea typeface="Times New Roman" panose="02020603050405020304" pitchFamily="18" charset="0"/>
                <a:cs typeface="Arial" panose="020B0604020202020204" pitchFamily="34" charset="0"/>
              </a:rPr>
              <a:t>in 165 fiumi di 72 Paesi del mondo</a:t>
            </a:r>
            <a:r>
              <a:rPr lang="it-IT" sz="2000" b="0" dirty="0">
                <a:solidFill>
                  <a:srgbClr val="4A4A4A"/>
                </a:solidFill>
                <a:latin typeface="Avenir Next" panose="020B0503020202020204" pitchFamily="34" charset="0"/>
                <a:ea typeface="Times New Roman" panose="02020603050405020304" pitchFamily="18" charset="0"/>
                <a:cs typeface="Arial" panose="020B0604020202020204" pitchFamily="34" charset="0"/>
              </a:rPr>
              <a:t>. Dalle analisi è emerso che il 65% dei fiumi è contaminato e in 111 casi la concentrazione </a:t>
            </a:r>
            <a:r>
              <a:rPr lang="it-IT" sz="2000" b="0" dirty="0">
                <a:solidFill>
                  <a:srgbClr val="FF0000"/>
                </a:solidFill>
                <a:latin typeface="Avenir Next" panose="020B0503020202020204" pitchFamily="34" charset="0"/>
                <a:ea typeface="Times New Roman" panose="02020603050405020304" pitchFamily="18" charset="0"/>
                <a:cs typeface="Arial" panose="020B0604020202020204" pitchFamily="34" charset="0"/>
              </a:rPr>
              <a:t>è superiore alla soglia considerata sicura</a:t>
            </a:r>
            <a:r>
              <a:rPr lang="it-IT" sz="2000" b="0" dirty="0">
                <a:solidFill>
                  <a:srgbClr val="FF0000"/>
                </a:solidFill>
              </a:rPr>
              <a:t> </a:t>
            </a:r>
          </a:p>
        </p:txBody>
      </p:sp>
      <p:pic>
        <p:nvPicPr>
          <p:cNvPr id="8" name="Immagine 7">
            <a:extLst>
              <a:ext uri="{FF2B5EF4-FFF2-40B4-BE49-F238E27FC236}">
                <a16:creationId xmlns:a16="http://schemas.microsoft.com/office/drawing/2014/main" id="{6FF9E80C-01DE-8743-95B5-4898964FF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3674" y="4252935"/>
            <a:ext cx="1624400" cy="2175536"/>
          </a:xfrm>
          <a:prstGeom prst="rect">
            <a:avLst/>
          </a:prstGeom>
        </p:spPr>
      </p:pic>
      <p:sp>
        <p:nvSpPr>
          <p:cNvPr id="11" name="Rettangolo 10">
            <a:extLst>
              <a:ext uri="{FF2B5EF4-FFF2-40B4-BE49-F238E27FC236}">
                <a16:creationId xmlns:a16="http://schemas.microsoft.com/office/drawing/2014/main" id="{5563B8DD-B941-B84F-B753-12DD8FDED651}"/>
              </a:ext>
            </a:extLst>
          </p:cNvPr>
          <p:cNvSpPr/>
          <p:nvPr/>
        </p:nvSpPr>
        <p:spPr>
          <a:xfrm>
            <a:off x="930194" y="5755342"/>
            <a:ext cx="5251621" cy="1938992"/>
          </a:xfrm>
          <a:prstGeom prst="rect">
            <a:avLst/>
          </a:prstGeom>
          <a:solidFill>
            <a:srgbClr val="FFFF00"/>
          </a:solidFill>
        </p:spPr>
        <p:txBody>
          <a:bodyPr wrap="square">
            <a:spAutoFit/>
          </a:bodyPr>
          <a:lstStyle/>
          <a:p>
            <a:r>
              <a:rPr lang="it-IT" sz="2000" b="0" dirty="0">
                <a:highlight>
                  <a:srgbClr val="FFFF00"/>
                </a:highlight>
                <a:latin typeface="Avenir Next" panose="020B0503020202020204" pitchFamily="34" charset="0"/>
                <a:ea typeface="Times New Roman" panose="02020603050405020304" pitchFamily="18" charset="0"/>
                <a:cs typeface="Times New Roman" panose="02020603050405020304" pitchFamily="18" charset="0"/>
              </a:rPr>
              <a:t>Le concentrazioni antibiotiche a valle degli impianti di produzione di farmaci in Cina India, Africa, hanno valori elevatissimi che superano </a:t>
            </a:r>
            <a:r>
              <a:rPr lang="it-IT" sz="2000" dirty="0">
                <a:solidFill>
                  <a:srgbClr val="FF0000"/>
                </a:solidFill>
                <a:highlight>
                  <a:srgbClr val="FFFF00"/>
                </a:highlight>
                <a:latin typeface="Avenir Next" panose="020B0503020202020204" pitchFamily="34" charset="0"/>
                <a:ea typeface="Times New Roman" panose="02020603050405020304" pitchFamily="18" charset="0"/>
                <a:cs typeface="Times New Roman" panose="02020603050405020304" pitchFamily="18" charset="0"/>
              </a:rPr>
              <a:t>quelli previsti in chi viene trattato per l’infezione.</a:t>
            </a:r>
            <a:br>
              <a:rPr lang="it-IT" sz="2000" dirty="0">
                <a:solidFill>
                  <a:srgbClr val="FF0000"/>
                </a:solidFill>
                <a:latin typeface="Avenir Next" panose="020B0503020202020204" pitchFamily="34" charset="0"/>
                <a:ea typeface="Times New Roman" panose="02020603050405020304" pitchFamily="18" charset="0"/>
                <a:cs typeface="Times New Roman" panose="02020603050405020304" pitchFamily="18" charset="0"/>
              </a:rPr>
            </a:br>
            <a:endParaRPr lang="it-IT" sz="2000" dirty="0">
              <a:solidFill>
                <a:srgbClr val="FF0000"/>
              </a:solidFill>
              <a:latin typeface="Avenir Next" panose="020B0503020202020204" pitchFamily="34" charset="0"/>
            </a:endParaRPr>
          </a:p>
        </p:txBody>
      </p:sp>
      <p:sp>
        <p:nvSpPr>
          <p:cNvPr id="13" name="Rettangolo 12">
            <a:extLst>
              <a:ext uri="{FF2B5EF4-FFF2-40B4-BE49-F238E27FC236}">
                <a16:creationId xmlns:a16="http://schemas.microsoft.com/office/drawing/2014/main" id="{311F621A-86F1-6E4F-A9DE-9126E3DEB4DF}"/>
              </a:ext>
            </a:extLst>
          </p:cNvPr>
          <p:cNvSpPr/>
          <p:nvPr/>
        </p:nvSpPr>
        <p:spPr>
          <a:xfrm>
            <a:off x="-1581665" y="6832299"/>
            <a:ext cx="21747892" cy="954107"/>
          </a:xfrm>
          <a:prstGeom prst="rect">
            <a:avLst/>
          </a:prstGeom>
        </p:spPr>
        <p:txBody>
          <a:bodyPr wrap="square">
            <a:spAutoFit/>
          </a:bodyPr>
          <a:lstStyle/>
          <a:p>
            <a:r>
              <a:rPr lang="it-IT" sz="1400" dirty="0" err="1">
                <a:latin typeface="Abadi MT Condensed Light" panose="020B0306030101010103" pitchFamily="34" charset="77"/>
              </a:rPr>
              <a:t>Effluent</a:t>
            </a:r>
            <a:r>
              <a:rPr lang="it-IT" sz="1400" dirty="0">
                <a:latin typeface="Abadi MT Condensed Light" panose="020B0306030101010103" pitchFamily="34" charset="77"/>
              </a:rPr>
              <a:t> from </a:t>
            </a:r>
            <a:r>
              <a:rPr lang="it-IT" sz="1400" dirty="0" err="1">
                <a:latin typeface="Abadi MT Condensed Light" panose="020B0306030101010103" pitchFamily="34" charset="77"/>
              </a:rPr>
              <a:t>drug</a:t>
            </a:r>
            <a:r>
              <a:rPr lang="it-IT" sz="1400" dirty="0">
                <a:latin typeface="Abadi MT Condensed Light" panose="020B0306030101010103" pitchFamily="34" charset="77"/>
              </a:rPr>
              <a:t> </a:t>
            </a:r>
            <a:r>
              <a:rPr lang="it-IT" sz="1400" dirty="0" err="1">
                <a:latin typeface="Abadi MT Condensed Light" panose="020B0306030101010103" pitchFamily="34" charset="77"/>
              </a:rPr>
              <a:t>manufactures</a:t>
            </a:r>
            <a:r>
              <a:rPr lang="it-IT" sz="1400" dirty="0">
                <a:latin typeface="Abadi MT Condensed Light" panose="020B0306030101010103" pitchFamily="34" charset="77"/>
              </a:rPr>
              <a:t> </a:t>
            </a:r>
            <a:r>
              <a:rPr lang="it-IT" sz="1400" dirty="0" err="1">
                <a:latin typeface="Abadi MT Condensed Light" panose="020B0306030101010103" pitchFamily="34" charset="77"/>
              </a:rPr>
              <a:t>contains</a:t>
            </a:r>
            <a:r>
              <a:rPr lang="it-IT" sz="1400" dirty="0">
                <a:latin typeface="Abadi MT Condensed Light" panose="020B0306030101010103" pitchFamily="34" charset="77"/>
              </a:rPr>
              <a:t> </a:t>
            </a:r>
            <a:r>
              <a:rPr lang="it-IT" sz="1400" dirty="0" err="1">
                <a:latin typeface="Abadi MT Condensed Light" panose="020B0306030101010103" pitchFamily="34" charset="77"/>
              </a:rPr>
              <a:t>extremely</a:t>
            </a:r>
            <a:r>
              <a:rPr lang="it-IT" sz="1400" dirty="0">
                <a:latin typeface="Abadi MT Condensed Light" panose="020B0306030101010103" pitchFamily="34" charset="77"/>
              </a:rPr>
              <a:t> high </a:t>
            </a:r>
            <a:r>
              <a:rPr lang="it-IT" sz="1400" dirty="0" err="1">
                <a:latin typeface="Abadi MT Condensed Light" panose="020B0306030101010103" pitchFamily="34" charset="77"/>
              </a:rPr>
              <a:t>levels</a:t>
            </a:r>
            <a:r>
              <a:rPr lang="it-IT" sz="1400" dirty="0">
                <a:latin typeface="Abadi MT Condensed Light" panose="020B0306030101010103" pitchFamily="34" charset="77"/>
              </a:rPr>
              <a:t> of </a:t>
            </a:r>
            <a:r>
              <a:rPr lang="it-IT" sz="1400" dirty="0" err="1">
                <a:latin typeface="Abadi MT Condensed Light" panose="020B0306030101010103" pitchFamily="34" charset="77"/>
              </a:rPr>
              <a:t>pharmaceuticals</a:t>
            </a:r>
            <a:endParaRPr lang="it-IT" sz="1400" dirty="0">
              <a:latin typeface="Abadi MT Condensed Light" panose="020B0306030101010103" pitchFamily="34" charset="77"/>
            </a:endParaRPr>
          </a:p>
          <a:p>
            <a:r>
              <a:rPr lang="it-IT" sz="1400" dirty="0">
                <a:latin typeface="Abadi MT Condensed Light" panose="020B0306030101010103" pitchFamily="34" charset="77"/>
              </a:rPr>
              <a:t>Author </a:t>
            </a:r>
            <a:r>
              <a:rPr lang="it-IT" sz="1400" dirty="0" err="1">
                <a:latin typeface="Abadi MT Condensed Light" panose="020B0306030101010103" pitchFamily="34" charset="77"/>
              </a:rPr>
              <a:t>links</a:t>
            </a:r>
            <a:r>
              <a:rPr lang="it-IT" sz="1400" dirty="0">
                <a:latin typeface="Abadi MT Condensed Light" panose="020B0306030101010103" pitchFamily="34" charset="77"/>
              </a:rPr>
              <a:t> open </a:t>
            </a:r>
            <a:r>
              <a:rPr lang="it-IT" sz="1400" dirty="0" err="1">
                <a:latin typeface="Abadi MT Condensed Light" panose="020B0306030101010103" pitchFamily="34" charset="77"/>
              </a:rPr>
              <a:t>overlay</a:t>
            </a:r>
            <a:r>
              <a:rPr lang="it-IT" sz="1400" dirty="0">
                <a:latin typeface="Abadi MT Condensed Light" panose="020B0306030101010103" pitchFamily="34" charset="77"/>
              </a:rPr>
              <a:t> </a:t>
            </a:r>
            <a:r>
              <a:rPr lang="it-IT" sz="1400" dirty="0" err="1">
                <a:latin typeface="Abadi MT Condensed Light" panose="020B0306030101010103" pitchFamily="34" charset="77"/>
              </a:rPr>
              <a:t>panel</a:t>
            </a:r>
            <a:r>
              <a:rPr lang="it-IT" sz="1400" dirty="0" err="1">
                <a:latin typeface="Abadi MT Condensed Light" panose="020B0306030101010103" pitchFamily="34" charset="77"/>
                <a:hlinkClick r:id="rId7"/>
              </a:rPr>
              <a:t>D.G</a:t>
            </a:r>
            <a:r>
              <a:rPr lang="it-IT" sz="1400" dirty="0">
                <a:latin typeface="Abadi MT Condensed Light" panose="020B0306030101010103" pitchFamily="34" charset="77"/>
                <a:hlinkClick r:id="rId7"/>
              </a:rPr>
              <a:t>. JoakimLarsson</a:t>
            </a:r>
            <a:r>
              <a:rPr lang="it-IT" sz="1400" baseline="30000" dirty="0">
                <a:latin typeface="Abadi MT Condensed Light" panose="020B0306030101010103" pitchFamily="34" charset="77"/>
                <a:hlinkClick r:id="rId7"/>
              </a:rPr>
              <a:t>a</a:t>
            </a:r>
            <a:endParaRPr lang="it-IT" sz="1400" dirty="0">
              <a:latin typeface="Abadi MT Condensed Light" panose="020B0306030101010103" pitchFamily="34" charset="77"/>
            </a:endParaRPr>
          </a:p>
          <a:p>
            <a:r>
              <a:rPr lang="it-IT" sz="1400" dirty="0">
                <a:latin typeface="Abadi MT Condensed Light" panose="020B0306030101010103" pitchFamily="34" charset="77"/>
                <a:hlinkClick r:id="rId7"/>
              </a:rPr>
              <a:t>Ceciliade Pedro</a:t>
            </a:r>
            <a:r>
              <a:rPr lang="it-IT" sz="1400" baseline="30000" dirty="0">
                <a:latin typeface="Abadi MT Condensed Light" panose="020B0306030101010103" pitchFamily="34" charset="77"/>
                <a:hlinkClick r:id="rId7"/>
              </a:rPr>
              <a:t>a</a:t>
            </a:r>
            <a:r>
              <a:rPr lang="it-IT" sz="1400" dirty="0">
                <a:latin typeface="Abadi MT Condensed Light" panose="020B0306030101010103" pitchFamily="34" charset="77"/>
                <a:hlinkClick r:id="rId7"/>
              </a:rPr>
              <a:t>NicklasPaxeus</a:t>
            </a:r>
            <a:r>
              <a:rPr lang="it-IT" sz="1400" baseline="30000" dirty="0">
                <a:latin typeface="Abadi MT Condensed Light" panose="020B0306030101010103" pitchFamily="34" charset="77"/>
                <a:hlinkClick r:id="rId7"/>
              </a:rPr>
              <a:t>b</a:t>
            </a:r>
            <a:endParaRPr lang="it-IT" sz="1400" dirty="0">
              <a:latin typeface="Abadi MT Condensed Light" panose="020B0306030101010103" pitchFamily="34" charset="77"/>
            </a:endParaRPr>
          </a:p>
          <a:p>
            <a:r>
              <a:rPr lang="it-IT" sz="1400" dirty="0">
                <a:latin typeface="Abadi MT Condensed Light" panose="020B0306030101010103" pitchFamily="34" charset="77"/>
                <a:hlinkClick r:id="rId8" tooltip="Persistent link using digital object identifier"/>
              </a:rPr>
              <a:t>https://doi.org/10.1016/j.jhazmat.2007.07.008</a:t>
            </a:r>
            <a:endParaRPr lang="it-IT" sz="1400" dirty="0">
              <a:latin typeface="Abadi MT Condensed Light" panose="020B0306030101010103" pitchFamily="34" charset="77"/>
            </a:endParaRPr>
          </a:p>
        </p:txBody>
      </p:sp>
    </p:spTree>
    <p:extLst>
      <p:ext uri="{BB962C8B-B14F-4D97-AF65-F5344CB8AC3E}">
        <p14:creationId xmlns:p14="http://schemas.microsoft.com/office/powerpoint/2010/main" val="30764711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61FC32A-050B-1145-A50A-8E8AF6EB1B40}"/>
              </a:ext>
            </a:extLst>
          </p:cNvPr>
          <p:cNvSpPr/>
          <p:nvPr/>
        </p:nvSpPr>
        <p:spPr>
          <a:xfrm>
            <a:off x="413946" y="1118314"/>
            <a:ext cx="6950681" cy="1962881"/>
          </a:xfrm>
          <a:prstGeom prst="rect">
            <a:avLst/>
          </a:prstGeom>
        </p:spPr>
        <p:txBody>
          <a:bodyPr wrap="square">
            <a:spAutoFit/>
          </a:bodyPr>
          <a:lstStyle/>
          <a:p>
            <a:endParaRPr lang="it-IT" b="0" dirty="0">
              <a:latin typeface="Avenir Next" panose="020B0503020202020204" pitchFamily="34" charset="0"/>
            </a:endParaRPr>
          </a:p>
          <a:p>
            <a:r>
              <a:rPr lang="it-IT" b="0" dirty="0"/>
              <a:t>Il rilascio di antibiotici nel suolo, negli scarichi, nei fiumi e nei laghi crea condizioni ideali </a:t>
            </a:r>
            <a:r>
              <a:rPr lang="it-IT" b="0" dirty="0" err="1"/>
              <a:t>perchè</a:t>
            </a:r>
            <a:r>
              <a:rPr lang="it-IT" b="0" dirty="0"/>
              <a:t> il fenomeno della resistenza antimicrobica si incrementi e si espanda.  </a:t>
            </a:r>
          </a:p>
        </p:txBody>
      </p:sp>
      <p:sp>
        <p:nvSpPr>
          <p:cNvPr id="5" name="Freccia giù 4">
            <a:extLst>
              <a:ext uri="{FF2B5EF4-FFF2-40B4-BE49-F238E27FC236}">
                <a16:creationId xmlns:a16="http://schemas.microsoft.com/office/drawing/2014/main" id="{69DB1F2A-4069-5D45-A023-A8AF73B17D70}"/>
              </a:ext>
            </a:extLst>
          </p:cNvPr>
          <p:cNvSpPr/>
          <p:nvPr/>
        </p:nvSpPr>
        <p:spPr>
          <a:xfrm>
            <a:off x="3586902" y="3192307"/>
            <a:ext cx="326739" cy="741055"/>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ttangolo 5">
            <a:extLst>
              <a:ext uri="{FF2B5EF4-FFF2-40B4-BE49-F238E27FC236}">
                <a16:creationId xmlns:a16="http://schemas.microsoft.com/office/drawing/2014/main" id="{3B7C80C2-BEB6-D742-912A-024E34DE0B83}"/>
              </a:ext>
            </a:extLst>
          </p:cNvPr>
          <p:cNvSpPr/>
          <p:nvPr/>
        </p:nvSpPr>
        <p:spPr>
          <a:xfrm>
            <a:off x="415866" y="5160978"/>
            <a:ext cx="6573795" cy="3608680"/>
          </a:xfrm>
          <a:prstGeom prst="rect">
            <a:avLst/>
          </a:prstGeom>
          <a:solidFill>
            <a:schemeClr val="bg1"/>
          </a:solidFill>
          <a:ln>
            <a:solidFill>
              <a:schemeClr val="bg1"/>
            </a:solidFill>
          </a:ln>
        </p:spPr>
        <p:txBody>
          <a:bodyPr wrap="square">
            <a:spAutoFit/>
          </a:bodyPr>
          <a:lstStyle/>
          <a:p>
            <a:pPr fontAlgn="base">
              <a:spcAft>
                <a:spcPts val="1500"/>
              </a:spcAft>
            </a:pPr>
            <a:r>
              <a:rPr lang="it-IT" b="0" dirty="0">
                <a:latin typeface="Avenir Next" panose="020B0503020202020204" pitchFamily="34" charset="0"/>
              </a:rPr>
              <a:t>Con la globalizzazione anche </a:t>
            </a:r>
            <a:r>
              <a:rPr lang="it-IT" b="0" dirty="0">
                <a:solidFill>
                  <a:srgbClr val="FF0000"/>
                </a:solidFill>
                <a:latin typeface="Avenir Next" panose="020B0503020202020204" pitchFamily="34" charset="0"/>
              </a:rPr>
              <a:t>il sistema alimentare</a:t>
            </a:r>
            <a:r>
              <a:rPr lang="it-IT" b="0" dirty="0">
                <a:latin typeface="Avenir Next" panose="020B0503020202020204" pitchFamily="34" charset="0"/>
              </a:rPr>
              <a:t>  non ha più barriere. I batteri vengono diffusi da animali e prodotti agricoli, che grazie anche al trasporto aereo internazionale si spostano tra paesi e continenti </a:t>
            </a:r>
          </a:p>
          <a:p>
            <a:pPr fontAlgn="base">
              <a:spcAft>
                <a:spcPts val="1500"/>
              </a:spcAft>
            </a:pPr>
            <a:r>
              <a:rPr lang="it-IT" b="0" dirty="0">
                <a:latin typeface="Avenir Next" panose="020B0503020202020204" pitchFamily="34" charset="0"/>
              </a:rPr>
              <a:t>Anche </a:t>
            </a:r>
            <a:r>
              <a:rPr lang="it-IT" b="0" dirty="0">
                <a:solidFill>
                  <a:srgbClr val="FF0000"/>
                </a:solidFill>
                <a:latin typeface="Avenir Next" panose="020B0503020202020204" pitchFamily="34" charset="0"/>
              </a:rPr>
              <a:t>i batteri antibiotico-resistenti dell’uomo possono viaggiare per migliaia di chilometri in poche ore.</a:t>
            </a:r>
          </a:p>
        </p:txBody>
      </p:sp>
      <p:sp>
        <p:nvSpPr>
          <p:cNvPr id="7" name="Telaio 6">
            <a:extLst>
              <a:ext uri="{FF2B5EF4-FFF2-40B4-BE49-F238E27FC236}">
                <a16:creationId xmlns:a16="http://schemas.microsoft.com/office/drawing/2014/main" id="{C456B58E-7BAD-0C46-967F-6ECE9B0EB891}"/>
              </a:ext>
            </a:extLst>
          </p:cNvPr>
          <p:cNvSpPr/>
          <p:nvPr/>
        </p:nvSpPr>
        <p:spPr>
          <a:xfrm>
            <a:off x="803189" y="347535"/>
            <a:ext cx="11244649"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FF"/>
                </a:solidFill>
                <a:effectLst/>
                <a:uFillTx/>
                <a:latin typeface="Avenir Next" panose="020B0503020202020204" pitchFamily="34" charset="0"/>
                <a:ea typeface="+mn-ea"/>
                <a:cs typeface="+mn-cs"/>
                <a:sym typeface="Helvetica Neue Medium"/>
              </a:rPr>
              <a:t>I </a:t>
            </a:r>
            <a:r>
              <a:rPr kumimoji="0" lang="it-IT" i="0" u="none" strike="noStrike" cap="none" spc="0" normalizeH="0" baseline="0" dirty="0" err="1">
                <a:ln>
                  <a:noFill/>
                </a:ln>
                <a:solidFill>
                  <a:srgbClr val="FFFFFF"/>
                </a:solidFill>
                <a:effectLst/>
                <a:uFillTx/>
                <a:latin typeface="Avenir Next" panose="020B0503020202020204" pitchFamily="34" charset="0"/>
                <a:ea typeface="+mn-ea"/>
                <a:cs typeface="+mn-cs"/>
                <a:sym typeface="Helvetica Neue Medium"/>
              </a:rPr>
              <a:t>superbugs</a:t>
            </a:r>
            <a:endParaRPr kumimoji="0" lang="it-IT" i="0" u="none" strike="noStrike" cap="none" spc="0" normalizeH="0" baseline="0" dirty="0">
              <a:ln>
                <a:noFill/>
              </a:ln>
              <a:solidFill>
                <a:srgbClr val="FFFFFF"/>
              </a:solidFill>
              <a:effectLst/>
              <a:uFillTx/>
              <a:latin typeface="Avenir Next" panose="020B0503020202020204" pitchFamily="34" charset="0"/>
              <a:ea typeface="+mn-ea"/>
              <a:cs typeface="+mn-cs"/>
              <a:sym typeface="Helvetica Neue Medium"/>
            </a:endParaRPr>
          </a:p>
        </p:txBody>
      </p:sp>
      <p:sp>
        <p:nvSpPr>
          <p:cNvPr id="8" name="Rettangolo 7">
            <a:extLst>
              <a:ext uri="{FF2B5EF4-FFF2-40B4-BE49-F238E27FC236}">
                <a16:creationId xmlns:a16="http://schemas.microsoft.com/office/drawing/2014/main" id="{85EC1D36-595A-AA41-A3A6-D69E0C5CA53C}"/>
              </a:ext>
            </a:extLst>
          </p:cNvPr>
          <p:cNvSpPr/>
          <p:nvPr/>
        </p:nvSpPr>
        <p:spPr>
          <a:xfrm>
            <a:off x="7727779" y="5082889"/>
            <a:ext cx="4897392" cy="304698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a:spAutoFit/>
          </a:bodyPr>
          <a:lstStyle/>
          <a:p>
            <a:r>
              <a:rPr lang="it-IT" b="0" dirty="0">
                <a:solidFill>
                  <a:srgbClr val="333333"/>
                </a:solidFill>
                <a:latin typeface="Helvetica Neue" panose="02000503000000020004" pitchFamily="2" charset="0"/>
              </a:rPr>
              <a:t>Se in Europa ogni anno si stimano circa 670.000 </a:t>
            </a:r>
            <a:r>
              <a:rPr lang="it-IT" dirty="0">
                <a:solidFill>
                  <a:srgbClr val="FF0000"/>
                </a:solidFill>
                <a:latin typeface="Helvetica Neue" panose="02000503000000020004" pitchFamily="2" charset="0"/>
              </a:rPr>
              <a:t>infezioni da germi </a:t>
            </a:r>
            <a:r>
              <a:rPr lang="it-IT" dirty="0" err="1">
                <a:solidFill>
                  <a:srgbClr val="FF0000"/>
                </a:solidFill>
                <a:latin typeface="Helvetica Neue" panose="02000503000000020004" pitchFamily="2" charset="0"/>
              </a:rPr>
              <a:t>multiresistenti</a:t>
            </a:r>
            <a:r>
              <a:rPr lang="it-IT" dirty="0">
                <a:solidFill>
                  <a:srgbClr val="FF0000"/>
                </a:solidFill>
                <a:latin typeface="Helvetica Neue" panose="02000503000000020004" pitchFamily="2" charset="0"/>
              </a:rPr>
              <a:t>,</a:t>
            </a:r>
            <a:r>
              <a:rPr lang="it-IT" b="0" dirty="0">
                <a:solidFill>
                  <a:srgbClr val="333333"/>
                </a:solidFill>
                <a:latin typeface="Helvetica Neue" panose="02000503000000020004" pitchFamily="2" charset="0"/>
              </a:rPr>
              <a:t> quasi un terzo dei casi </a:t>
            </a:r>
            <a:r>
              <a:rPr lang="it-IT" b="0" dirty="0">
                <a:solidFill>
                  <a:srgbClr val="FF0000"/>
                </a:solidFill>
                <a:latin typeface="Helvetica Neue" panose="02000503000000020004" pitchFamily="2" charset="0"/>
              </a:rPr>
              <a:t>(200.000</a:t>
            </a:r>
            <a:r>
              <a:rPr lang="it-IT" b="0" dirty="0">
                <a:solidFill>
                  <a:srgbClr val="333333"/>
                </a:solidFill>
                <a:latin typeface="Helvetica Neue" panose="02000503000000020004" pitchFamily="2" charset="0"/>
              </a:rPr>
              <a:t>) si registrano in Italia. Stesse percentuali per quanto riguarda i decessi che sono circa 33.000 in Europa e </a:t>
            </a:r>
            <a:r>
              <a:rPr lang="it-IT" b="0" dirty="0">
                <a:solidFill>
                  <a:srgbClr val="FF0000"/>
                </a:solidFill>
                <a:latin typeface="Helvetica Neue" panose="02000503000000020004" pitchFamily="2" charset="0"/>
              </a:rPr>
              <a:t>10.000 </a:t>
            </a:r>
            <a:r>
              <a:rPr lang="it-IT" b="0" dirty="0">
                <a:solidFill>
                  <a:srgbClr val="333333"/>
                </a:solidFill>
                <a:latin typeface="Helvetica Neue" panose="02000503000000020004" pitchFamily="2" charset="0"/>
              </a:rPr>
              <a:t>nel nostro Paese.</a:t>
            </a:r>
            <a:endParaRPr lang="it-IT" dirty="0"/>
          </a:p>
        </p:txBody>
      </p:sp>
      <p:pic>
        <p:nvPicPr>
          <p:cNvPr id="10" name="Immagine 9">
            <a:extLst>
              <a:ext uri="{FF2B5EF4-FFF2-40B4-BE49-F238E27FC236}">
                <a16:creationId xmlns:a16="http://schemas.microsoft.com/office/drawing/2014/main" id="{4C2A41A6-B222-734E-8F3C-AFB050319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016" y="1728522"/>
            <a:ext cx="5134918" cy="2567459"/>
          </a:xfrm>
          <a:prstGeom prst="rect">
            <a:avLst/>
          </a:prstGeom>
        </p:spPr>
      </p:pic>
      <p:sp>
        <p:nvSpPr>
          <p:cNvPr id="14" name="Rettangolo 13">
            <a:extLst>
              <a:ext uri="{FF2B5EF4-FFF2-40B4-BE49-F238E27FC236}">
                <a16:creationId xmlns:a16="http://schemas.microsoft.com/office/drawing/2014/main" id="{973D97B7-5636-F24A-BA5E-595CEECA3D12}"/>
              </a:ext>
            </a:extLst>
          </p:cNvPr>
          <p:cNvSpPr/>
          <p:nvPr/>
        </p:nvSpPr>
        <p:spPr>
          <a:xfrm>
            <a:off x="2702548" y="4044474"/>
            <a:ext cx="2095445" cy="461665"/>
          </a:xfrm>
          <a:prstGeom prst="rect">
            <a:avLst/>
          </a:prstGeom>
          <a:solidFill>
            <a:srgbClr val="FFFF00"/>
          </a:solidFill>
        </p:spPr>
        <p:txBody>
          <a:bodyPr wrap="none">
            <a:spAutoFit/>
          </a:bodyPr>
          <a:lstStyle/>
          <a:p>
            <a:r>
              <a:rPr lang="it-IT" dirty="0">
                <a:solidFill>
                  <a:srgbClr val="FF0000"/>
                </a:solidFill>
              </a:rPr>
              <a:t>Super batteri</a:t>
            </a:r>
          </a:p>
        </p:txBody>
      </p:sp>
    </p:spTree>
    <p:extLst>
      <p:ext uri="{BB962C8B-B14F-4D97-AF65-F5344CB8AC3E}">
        <p14:creationId xmlns:p14="http://schemas.microsoft.com/office/powerpoint/2010/main" val="11071332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EC7837B3-6DB4-6E41-AD7B-01FC29CA03CE}"/>
              </a:ext>
            </a:extLst>
          </p:cNvPr>
          <p:cNvSpPr/>
          <p:nvPr/>
        </p:nvSpPr>
        <p:spPr>
          <a:xfrm>
            <a:off x="617838" y="427854"/>
            <a:ext cx="11751276"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Una visione </a:t>
            </a:r>
            <a:r>
              <a:rPr kumimoji="0" lang="it-IT" i="0" u="none" strike="noStrike" cap="none" spc="0" normalizeH="0" baseline="0" dirty="0" err="1">
                <a:ln>
                  <a:noFill/>
                </a:ln>
                <a:solidFill>
                  <a:srgbClr val="FFFF00"/>
                </a:solidFill>
                <a:effectLst/>
                <a:uFillTx/>
                <a:latin typeface="Avenir Next" panose="020B0503020202020204" pitchFamily="34" charset="0"/>
                <a:ea typeface="+mn-ea"/>
                <a:cs typeface="+mn-cs"/>
                <a:sym typeface="Helvetica Neue Medium"/>
              </a:rPr>
              <a:t>ecosistemica</a:t>
            </a: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 della batteriologia</a:t>
            </a:r>
          </a:p>
        </p:txBody>
      </p:sp>
      <p:sp>
        <p:nvSpPr>
          <p:cNvPr id="3" name="Rettangolo 2">
            <a:extLst>
              <a:ext uri="{FF2B5EF4-FFF2-40B4-BE49-F238E27FC236}">
                <a16:creationId xmlns:a16="http://schemas.microsoft.com/office/drawing/2014/main" id="{1F6A1A82-46F0-9B49-854A-BF58C24DD90A}"/>
              </a:ext>
            </a:extLst>
          </p:cNvPr>
          <p:cNvSpPr/>
          <p:nvPr/>
        </p:nvSpPr>
        <p:spPr>
          <a:xfrm>
            <a:off x="-171624" y="1421027"/>
            <a:ext cx="6424143" cy="461665"/>
          </a:xfrm>
          <a:prstGeom prst="rect">
            <a:avLst/>
          </a:prstGeom>
        </p:spPr>
        <p:txBody>
          <a:bodyPr wrap="square">
            <a:spAutoFit/>
          </a:bodyPr>
          <a:lstStyle/>
          <a:p>
            <a:r>
              <a:rPr lang="it-IT" b="0" dirty="0">
                <a:solidFill>
                  <a:srgbClr val="333333"/>
                </a:solidFill>
                <a:latin typeface="Helvetica Neue" panose="02000503000000020004" pitchFamily="2" charset="0"/>
              </a:rPr>
              <a:t>La vita è possibile solo grazie  ai batteri…</a:t>
            </a:r>
            <a:endParaRPr lang="it-IT" dirty="0"/>
          </a:p>
        </p:txBody>
      </p:sp>
      <p:pic>
        <p:nvPicPr>
          <p:cNvPr id="5" name="Immagine 4">
            <a:extLst>
              <a:ext uri="{FF2B5EF4-FFF2-40B4-BE49-F238E27FC236}">
                <a16:creationId xmlns:a16="http://schemas.microsoft.com/office/drawing/2014/main" id="{F6CF530B-B72D-7643-B941-BDE898A86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519" y="1572906"/>
            <a:ext cx="6474941" cy="5001408"/>
          </a:xfrm>
          <a:prstGeom prst="rect">
            <a:avLst/>
          </a:prstGeom>
        </p:spPr>
      </p:pic>
      <p:pic>
        <p:nvPicPr>
          <p:cNvPr id="7" name="Immagine 6">
            <a:extLst>
              <a:ext uri="{FF2B5EF4-FFF2-40B4-BE49-F238E27FC236}">
                <a16:creationId xmlns:a16="http://schemas.microsoft.com/office/drawing/2014/main" id="{CD4C1AA0-8B87-7E4E-A3B1-6824A7849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30" y="2992566"/>
            <a:ext cx="2859293" cy="1146948"/>
          </a:xfrm>
          <a:prstGeom prst="rect">
            <a:avLst/>
          </a:prstGeom>
        </p:spPr>
      </p:pic>
      <p:pic>
        <p:nvPicPr>
          <p:cNvPr id="9" name="Immagine 8">
            <a:extLst>
              <a:ext uri="{FF2B5EF4-FFF2-40B4-BE49-F238E27FC236}">
                <a16:creationId xmlns:a16="http://schemas.microsoft.com/office/drawing/2014/main" id="{D011955F-30F8-4548-82E9-CDE5BC429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87" y="5249388"/>
            <a:ext cx="3127524" cy="2836321"/>
          </a:xfrm>
          <a:prstGeom prst="rect">
            <a:avLst/>
          </a:prstGeom>
        </p:spPr>
      </p:pic>
      <p:pic>
        <p:nvPicPr>
          <p:cNvPr id="11" name="Immagine 10">
            <a:extLst>
              <a:ext uri="{FF2B5EF4-FFF2-40B4-BE49-F238E27FC236}">
                <a16:creationId xmlns:a16="http://schemas.microsoft.com/office/drawing/2014/main" id="{B8B8479A-3AD3-9645-B1FB-7170E3D96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2226" y="2766491"/>
            <a:ext cx="1634304" cy="2372377"/>
          </a:xfrm>
          <a:prstGeom prst="rect">
            <a:avLst/>
          </a:prstGeom>
        </p:spPr>
      </p:pic>
      <p:sp>
        <p:nvSpPr>
          <p:cNvPr id="12" name="Rettangolo 11">
            <a:extLst>
              <a:ext uri="{FF2B5EF4-FFF2-40B4-BE49-F238E27FC236}">
                <a16:creationId xmlns:a16="http://schemas.microsoft.com/office/drawing/2014/main" id="{5CC94F6A-035E-FF43-8B03-5BC2DBE7DB37}"/>
              </a:ext>
            </a:extLst>
          </p:cNvPr>
          <p:cNvSpPr/>
          <p:nvPr/>
        </p:nvSpPr>
        <p:spPr>
          <a:xfrm>
            <a:off x="4406941" y="7227280"/>
            <a:ext cx="6489277" cy="461665"/>
          </a:xfrm>
          <a:prstGeom prst="rect">
            <a:avLst/>
          </a:prstGeom>
        </p:spPr>
        <p:txBody>
          <a:bodyPr wrap="none">
            <a:spAutoFit/>
          </a:bodyPr>
          <a:lstStyle/>
          <a:p>
            <a:r>
              <a:rPr lang="it-IT" b="0" dirty="0">
                <a:solidFill>
                  <a:srgbClr val="333333"/>
                </a:solidFill>
                <a:latin typeface="Helvetica Neue" panose="02000503000000020004" pitchFamily="2" charset="0"/>
              </a:rPr>
              <a:t>occorre una nuova </a:t>
            </a:r>
            <a:r>
              <a:rPr lang="it-IT" i="1" dirty="0">
                <a:solidFill>
                  <a:srgbClr val="004AFF"/>
                </a:solidFill>
                <a:latin typeface="Helvetica Neue" panose="02000503000000020004" pitchFamily="2" charset="0"/>
              </a:rPr>
              <a:t>visione sui nostri amici</a:t>
            </a:r>
            <a:r>
              <a:rPr lang="it-IT" dirty="0">
                <a:solidFill>
                  <a:srgbClr val="333333"/>
                </a:solidFill>
                <a:latin typeface="Helvetica Neue" panose="02000503000000020004" pitchFamily="2" charset="0"/>
              </a:rPr>
              <a:t>…</a:t>
            </a:r>
            <a:endParaRPr lang="it-IT" dirty="0"/>
          </a:p>
        </p:txBody>
      </p:sp>
    </p:spTree>
    <p:extLst>
      <p:ext uri="{BB962C8B-B14F-4D97-AF65-F5344CB8AC3E}">
        <p14:creationId xmlns:p14="http://schemas.microsoft.com/office/powerpoint/2010/main" val="31244726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96FF4A37-EC2E-EA44-B645-25C9E7FBDA91}"/>
              </a:ext>
            </a:extLst>
          </p:cNvPr>
          <p:cNvSpPr/>
          <p:nvPr/>
        </p:nvSpPr>
        <p:spPr>
          <a:xfrm>
            <a:off x="642551" y="526708"/>
            <a:ext cx="11738919"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Educazione a stili di vita corretti</a:t>
            </a:r>
          </a:p>
        </p:txBody>
      </p:sp>
      <p:sp>
        <p:nvSpPr>
          <p:cNvPr id="3" name="Rettangolo 2">
            <a:extLst>
              <a:ext uri="{FF2B5EF4-FFF2-40B4-BE49-F238E27FC236}">
                <a16:creationId xmlns:a16="http://schemas.microsoft.com/office/drawing/2014/main" id="{C0901E02-2D68-2B4D-8212-224A925246FC}"/>
              </a:ext>
            </a:extLst>
          </p:cNvPr>
          <p:cNvSpPr/>
          <p:nvPr/>
        </p:nvSpPr>
        <p:spPr>
          <a:xfrm>
            <a:off x="259492" y="1816445"/>
            <a:ext cx="10083113" cy="8156079"/>
          </a:xfrm>
          <a:prstGeom prst="rect">
            <a:avLst/>
          </a:prstGeom>
        </p:spPr>
        <p:txBody>
          <a:bodyPr wrap="square">
            <a:spAutoFit/>
          </a:bodyPr>
          <a:lstStyle/>
          <a:p>
            <a:pPr algn="just"/>
            <a:r>
              <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rPr>
              <a:t>La maggior parte delle persone è probabilmente  convinta che i microbi possano portare soltanto malattie.  Per cui la prima conseguenza è che sia fondamentale tenerli il più lontano possibile dal proprio corpo, dalle abitazioni , dal vestiario, e dagli alimenti. Questo ha dato origine ad una vera e propria industria della «pulizia» con uso indiscriminato di saponi, deodoranti, disinfettanti che riempiono gli armadi delle abitazioni.</a:t>
            </a:r>
          </a:p>
          <a:p>
            <a:pPr algn="just"/>
            <a:endPar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endParaRPr>
          </a:p>
          <a:p>
            <a:pPr algn="just"/>
            <a:r>
              <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rPr>
              <a:t>In realtà stiamo scoprendo che  determinati microrganismi in  opportune dosi e con modalità particolari di crescita sono ottimi </a:t>
            </a:r>
            <a:r>
              <a:rPr lang="it-IT" b="0" i="1" dirty="0">
                <a:solidFill>
                  <a:srgbClr val="FF0000"/>
                </a:solidFill>
                <a:latin typeface="Avenir Next Medium" panose="020B0503020202020204" pitchFamily="34" charset="0"/>
                <a:ea typeface="Times New Roman" panose="02020603050405020304" pitchFamily="18" charset="0"/>
                <a:cs typeface="Times New Roman" panose="02020603050405020304" pitchFamily="18" charset="0"/>
              </a:rPr>
              <a:t>per la pulizia, per mantenere meccanismi di competizione con i batteri del mondo esterno , per mantenere una funzione ottimale del nostro </a:t>
            </a:r>
            <a:r>
              <a:rPr lang="it-IT" b="0" i="1" dirty="0" err="1">
                <a:solidFill>
                  <a:srgbClr val="FF0000"/>
                </a:solidFill>
                <a:latin typeface="Avenir Next Medium" panose="020B0503020202020204" pitchFamily="34" charset="0"/>
                <a:ea typeface="Times New Roman" panose="02020603050405020304" pitchFamily="18" charset="0"/>
                <a:cs typeface="Times New Roman" panose="02020603050405020304" pitchFamily="18" charset="0"/>
              </a:rPr>
              <a:t>microbiota</a:t>
            </a:r>
            <a:r>
              <a:rPr lang="it-IT" b="0" i="1" dirty="0">
                <a:solidFill>
                  <a:srgbClr val="FF0000"/>
                </a:solidFill>
                <a:latin typeface="Avenir Next Medium" panose="020B0503020202020204" pitchFamily="34" charset="0"/>
                <a:ea typeface="Times New Roman" panose="02020603050405020304" pitchFamily="18" charset="0"/>
                <a:cs typeface="Times New Roman" panose="02020603050405020304" pitchFamily="18" charset="0"/>
              </a:rPr>
              <a:t> con ricadute molto positive in termini di benessere </a:t>
            </a:r>
            <a:r>
              <a:rPr lang="it-IT" b="0" i="1" dirty="0" err="1">
                <a:solidFill>
                  <a:srgbClr val="FF0000"/>
                </a:solidFill>
                <a:latin typeface="Avenir Next Medium" panose="020B0503020202020204" pitchFamily="34" charset="0"/>
                <a:ea typeface="Times New Roman" panose="02020603050405020304" pitchFamily="18" charset="0"/>
                <a:cs typeface="Times New Roman" panose="02020603050405020304" pitchFamily="18" charset="0"/>
              </a:rPr>
              <a:t>psico</a:t>
            </a:r>
            <a:r>
              <a:rPr lang="it-IT" b="0" i="1" dirty="0">
                <a:solidFill>
                  <a:srgbClr val="FF0000"/>
                </a:solidFill>
                <a:latin typeface="Avenir Next Medium" panose="020B0503020202020204" pitchFamily="34" charset="0"/>
                <a:ea typeface="Times New Roman" panose="02020603050405020304" pitchFamily="18" charset="0"/>
                <a:cs typeface="Times New Roman" panose="02020603050405020304" pitchFamily="18" charset="0"/>
              </a:rPr>
              <a:t> - fisico e di ottimali condizioni immunitarie. </a:t>
            </a:r>
          </a:p>
          <a:p>
            <a:pPr algn="just"/>
            <a:endParaRPr lang="it-IT" b="0" i="1" dirty="0">
              <a:solidFill>
                <a:srgbClr val="FF0000"/>
              </a:solidFill>
              <a:latin typeface="Avenir Next Medium" panose="020B0503020202020204" pitchFamily="34" charset="0"/>
              <a:ea typeface="Times New Roman" panose="02020603050405020304" pitchFamily="18" charset="0"/>
              <a:cs typeface="Times New Roman" panose="02020603050405020304" pitchFamily="18" charset="0"/>
            </a:endParaRPr>
          </a:p>
          <a:p>
            <a:pPr algn="just"/>
            <a:r>
              <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rPr>
              <a:t>Tra le cose fondamentali alimentarsi con cibi biologici e di provenienza a filiera corta e certa.</a:t>
            </a:r>
          </a:p>
          <a:p>
            <a:pPr algn="just"/>
            <a:endPar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endParaRPr>
          </a:p>
          <a:p>
            <a:pPr algn="just"/>
            <a:endPar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endParaRPr>
          </a:p>
          <a:p>
            <a:endPar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endParaRPr>
          </a:p>
          <a:p>
            <a:endParaRPr lang="it-IT" b="0" i="1" dirty="0">
              <a:solidFill>
                <a:srgbClr val="222222"/>
              </a:solidFill>
              <a:latin typeface="Avenir Next Medium" panose="020B0503020202020204" pitchFamily="34" charset="0"/>
              <a:ea typeface="Times New Roman" panose="02020603050405020304" pitchFamily="18" charset="0"/>
              <a:cs typeface="Times New Roman" panose="02020603050405020304" pitchFamily="18" charset="0"/>
            </a:endParaRPr>
          </a:p>
          <a:p>
            <a:r>
              <a:rPr lang="it-IT" sz="2000" b="0" i="1" dirty="0">
                <a:latin typeface="Avenir Next Medium" panose="020B0503020202020204" pitchFamily="34" charset="0"/>
                <a:ea typeface="Calibri" panose="020F0502020204030204" pitchFamily="34" charset="0"/>
                <a:cs typeface="Times New Roman" panose="02020603050405020304" pitchFamily="18" charset="0"/>
              </a:rPr>
              <a:t> </a:t>
            </a:r>
            <a:endParaRPr lang="it-IT" sz="1600" b="0" i="1" dirty="0">
              <a:latin typeface="Avenir Next Medium" panose="020B0503020202020204" pitchFamily="34"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BB7ED1DE-F9E1-9145-98DA-D36126B01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9742" y="4149638"/>
            <a:ext cx="2116024" cy="1591119"/>
          </a:xfrm>
          <a:prstGeom prst="rect">
            <a:avLst/>
          </a:prstGeom>
        </p:spPr>
      </p:pic>
    </p:spTree>
    <p:extLst>
      <p:ext uri="{BB962C8B-B14F-4D97-AF65-F5344CB8AC3E}">
        <p14:creationId xmlns:p14="http://schemas.microsoft.com/office/powerpoint/2010/main" val="22641116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9D1B99BC-B9D5-D84F-8254-8BC50C6BF4D7}"/>
              </a:ext>
            </a:extLst>
          </p:cNvPr>
          <p:cNvSpPr/>
          <p:nvPr/>
        </p:nvSpPr>
        <p:spPr>
          <a:xfrm>
            <a:off x="741405" y="174540"/>
            <a:ext cx="11615352" cy="627102"/>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Un sistema alternativo all’uso di disinfettanti a base di cloro </a:t>
            </a:r>
          </a:p>
        </p:txBody>
      </p:sp>
      <p:sp>
        <p:nvSpPr>
          <p:cNvPr id="3" name="Rettangolo 2">
            <a:extLst>
              <a:ext uri="{FF2B5EF4-FFF2-40B4-BE49-F238E27FC236}">
                <a16:creationId xmlns:a16="http://schemas.microsoft.com/office/drawing/2014/main" id="{F99DCC56-E0E6-8949-8D33-95857F3EC04C}"/>
              </a:ext>
            </a:extLst>
          </p:cNvPr>
          <p:cNvSpPr/>
          <p:nvPr/>
        </p:nvSpPr>
        <p:spPr>
          <a:xfrm>
            <a:off x="185351" y="1087394"/>
            <a:ext cx="12418541" cy="193899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txBody>
          <a:bodyPr wrap="square">
            <a:spAutoFit/>
          </a:bodyPr>
          <a:lstStyle/>
          <a:p>
            <a:r>
              <a:rPr lang="it-IT" sz="2000" b="0" dirty="0">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t>Le infezioni associate all'assistenza sanitaria (HAI) costituiscono un problema ulteriormente accentuato dall’aumento dell’</a:t>
            </a:r>
            <a:r>
              <a:rPr lang="it-IT" sz="2000" b="0" dirty="0" err="1">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t>antibioticoresistenza</a:t>
            </a:r>
            <a:r>
              <a:rPr lang="it-IT" sz="2000" b="0" dirty="0">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t>.</a:t>
            </a:r>
            <a:br>
              <a:rPr lang="it-IT" sz="2000" b="0" dirty="0">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br>
            <a:r>
              <a:rPr lang="it-IT" sz="2000" b="0" dirty="0">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t>La contaminazione persistente delle superfici ospedaliere contribuisce alla trasmissione di HAI e non è controllata in modo efficiente dalla pulizia convenzionale, che non impedisce la </a:t>
            </a:r>
            <a:r>
              <a:rPr lang="it-IT" sz="2000" b="0" dirty="0" err="1">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t>ricontaminazione</a:t>
            </a:r>
            <a:r>
              <a:rPr lang="it-IT" sz="2000" b="0" dirty="0">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t>, ha un alto impatto ambientale e può favorire la selezione di ceppi microbici resistenti ai farmaci.</a:t>
            </a:r>
            <a:br>
              <a:rPr lang="it-IT" sz="2000" b="0" dirty="0">
                <a:solidFill>
                  <a:srgbClr val="333333"/>
                </a:solidFill>
                <a:latin typeface="Avenir Next" panose="020B0503020202020204" pitchFamily="34" charset="0"/>
                <a:ea typeface="Times New Roman" panose="02020603050405020304" pitchFamily="18" charset="0"/>
                <a:cs typeface="Times New Roman" panose="02020603050405020304" pitchFamily="18" charset="0"/>
              </a:rPr>
            </a:br>
            <a:endParaRPr lang="it-IT" sz="2000" b="0" dirty="0">
              <a:latin typeface="Avenir Next" panose="020B0503020202020204" pitchFamily="34" charset="0"/>
            </a:endParaRPr>
          </a:p>
        </p:txBody>
      </p:sp>
      <p:sp>
        <p:nvSpPr>
          <p:cNvPr id="4" name="Rettangolo 3">
            <a:extLst>
              <a:ext uri="{FF2B5EF4-FFF2-40B4-BE49-F238E27FC236}">
                <a16:creationId xmlns:a16="http://schemas.microsoft.com/office/drawing/2014/main" id="{13ED2285-AB5E-8A40-BB97-8C482089341B}"/>
              </a:ext>
            </a:extLst>
          </p:cNvPr>
          <p:cNvSpPr/>
          <p:nvPr/>
        </p:nvSpPr>
        <p:spPr>
          <a:xfrm>
            <a:off x="741405" y="3312138"/>
            <a:ext cx="11701849" cy="1938992"/>
          </a:xfrm>
          <a:prstGeom prst="rect">
            <a:avLst/>
          </a:prstGeom>
        </p:spPr>
        <p:txBody>
          <a:bodyPr wrap="square">
            <a:spAutoFit/>
          </a:bodyPr>
          <a:lstStyle/>
          <a:p>
            <a: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E’ stato recentemente dimostrato che “</a:t>
            </a:r>
            <a:r>
              <a:rPr lang="it-IT" sz="20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Probiotic</a:t>
            </a:r>
            <a: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a:t>
            </a:r>
            <a:r>
              <a:rPr lang="it-IT" sz="20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Cleaning</a:t>
            </a:r>
            <a: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a:t>
            </a:r>
            <a:r>
              <a:rPr lang="it-IT" sz="20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Hygiene</a:t>
            </a:r>
            <a: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System, PCHS” è in grado di abbattere stabilmente gli agenti patogeni sulle superfici, senza selezionare specie resistenti agli antibiotici.</a:t>
            </a:r>
            <a:b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br>
            <a:b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br>
            <a: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Il sistema si basa </a:t>
            </a:r>
            <a:r>
              <a:rPr lang="it-IT" sz="20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sul“principio</a:t>
            </a:r>
            <a: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della </a:t>
            </a:r>
            <a:r>
              <a:rPr lang="it-IT" sz="2000" b="0" dirty="0">
                <a:solidFill>
                  <a:srgbClr val="FF0000"/>
                </a:solidFill>
                <a:latin typeface="PT Sans" panose="020B0503020203020204" pitchFamily="34" charset="77"/>
                <a:ea typeface="Times New Roman" panose="02020603050405020304" pitchFamily="18" charset="0"/>
                <a:cs typeface="Times New Roman" panose="02020603050405020304" pitchFamily="18" charset="0"/>
              </a:rPr>
              <a:t>"competizione biologica” </a:t>
            </a:r>
            <a:r>
              <a:rPr lang="it-IT" sz="20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e utilizza prodotti probiotici costituiti da alcuni tipi di bacilli, la cui carica microbica non è patogena, ma è in grado di colonizzare le superfici su cui vengono applicati, contrastando la proliferazione delle altre specie batteriche.</a:t>
            </a:r>
            <a:r>
              <a:rPr lang="it-IT" sz="2000" b="0" dirty="0"/>
              <a:t> </a:t>
            </a:r>
          </a:p>
        </p:txBody>
      </p:sp>
      <p:sp>
        <p:nvSpPr>
          <p:cNvPr id="5" name="Rettangolo 4">
            <a:extLst>
              <a:ext uri="{FF2B5EF4-FFF2-40B4-BE49-F238E27FC236}">
                <a16:creationId xmlns:a16="http://schemas.microsoft.com/office/drawing/2014/main" id="{BD49A1DB-BFAE-9948-9D62-DEA450FC19C6}"/>
              </a:ext>
            </a:extLst>
          </p:cNvPr>
          <p:cNvSpPr/>
          <p:nvPr/>
        </p:nvSpPr>
        <p:spPr>
          <a:xfrm>
            <a:off x="185352" y="5251131"/>
            <a:ext cx="12418540" cy="2308324"/>
          </a:xfrm>
          <a:prstGeom prst="rect">
            <a:avLst/>
          </a:prstGeom>
        </p:spPr>
        <p:txBody>
          <a:bodyPr wrap="square">
            <a:spAutoFit/>
          </a:bodyPr>
          <a:lstStyle/>
          <a:p>
            <a:r>
              <a:rPr lang="it-IT" sz="1800" b="0" dirty="0">
                <a:solidFill>
                  <a:srgbClr val="FF0000"/>
                </a:solidFill>
                <a:latin typeface="PT Sans" panose="020B0503020203020204" pitchFamily="34" charset="77"/>
                <a:ea typeface="Times New Roman" panose="02020603050405020304" pitchFamily="18" charset="0"/>
                <a:cs typeface="Times New Roman" panose="02020603050405020304" pitchFamily="18" charset="0"/>
              </a:rPr>
              <a:t>L'incidenza di HAI </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nel periodo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pre</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e post-intervento è stato l'esito principale valutato, ma anche </a:t>
            </a:r>
            <a:r>
              <a:rPr lang="it-IT" sz="1800" b="0" dirty="0">
                <a:solidFill>
                  <a:srgbClr val="FF0000"/>
                </a:solidFill>
                <a:latin typeface="PT Sans" panose="020B0503020203020204" pitchFamily="34" charset="77"/>
                <a:ea typeface="Times New Roman" panose="02020603050405020304" pitchFamily="18" charset="0"/>
                <a:cs typeface="Times New Roman" panose="02020603050405020304" pitchFamily="18" charset="0"/>
              </a:rPr>
              <a:t>il carico batterico sulle superfici</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è stato parallelamente analizzato. Globalmente, 11.842 pazienti e 24,875 campioni ambientali sono stati considerati. PCHS è stato associato </a:t>
            </a:r>
            <a:r>
              <a:rPr lang="it-IT" sz="180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ad una significativa diminuzione dell'incidenza cumulativa di HAI</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da un 4.8% globale (284 pazienti con HAI su 5.930 pazienti totali) al 2,3% (128 pazienti con HAI su 5.531 pazienti totali) (OR = 0.44, CI 95% 0.35±0.54)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P</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&lt;0.0001). Contemporaneamente, l’utilizzo di PCHS è stato associato ad una </a:t>
            </a:r>
            <a:r>
              <a:rPr lang="it-IT" sz="180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diminuzione stabile di patogeni nelle superfici </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rispetto ai metodi di sanificazione convenzionali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mean</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decrease</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83%,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range</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70± 96.3%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accompanied</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by a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concurrent</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up to 2 Log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drop</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of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surface</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microbiota</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drug-resistance</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genes</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 (</a:t>
            </a:r>
            <a:r>
              <a:rPr lang="it-IT" sz="1800" b="0" dirty="0" err="1">
                <a:solidFill>
                  <a:srgbClr val="333333"/>
                </a:solidFill>
                <a:latin typeface="PT Sans" panose="020B0503020203020204" pitchFamily="34" charset="77"/>
                <a:ea typeface="Times New Roman" panose="02020603050405020304" pitchFamily="18" charset="0"/>
                <a:cs typeface="Times New Roman" panose="02020603050405020304" pitchFamily="18" charset="0"/>
              </a:rPr>
              <a:t>P</a:t>
            </a:r>
            <a: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t>&lt;0.0001; Pc = 0.008).</a:t>
            </a:r>
            <a:br>
              <a:rPr lang="it-IT" sz="1800" b="0" dirty="0">
                <a:solidFill>
                  <a:srgbClr val="333333"/>
                </a:solidFill>
                <a:latin typeface="PT Sans" panose="020B0503020203020204" pitchFamily="34" charset="77"/>
                <a:ea typeface="Times New Roman" panose="02020603050405020304" pitchFamily="18" charset="0"/>
                <a:cs typeface="Times New Roman" panose="02020603050405020304" pitchFamily="18" charset="0"/>
              </a:rPr>
            </a:br>
            <a:endParaRPr lang="it-IT" sz="1800" b="0" dirty="0"/>
          </a:p>
        </p:txBody>
      </p:sp>
      <p:sp>
        <p:nvSpPr>
          <p:cNvPr id="6" name="Rectangle 2">
            <a:extLst>
              <a:ext uri="{FF2B5EF4-FFF2-40B4-BE49-F238E27FC236}">
                <a16:creationId xmlns:a16="http://schemas.microsoft.com/office/drawing/2014/main" id="{495212C1-9817-9E49-82D8-4D2996C2F63D}"/>
              </a:ext>
            </a:extLst>
          </p:cNvPr>
          <p:cNvSpPr>
            <a:spLocks noChangeArrowheads="1"/>
          </p:cNvSpPr>
          <p:nvPr/>
        </p:nvSpPr>
        <p:spPr bwMode="auto">
          <a:xfrm flipV="1">
            <a:off x="556054" y="5350511"/>
            <a:ext cx="6305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025" name="Immagine 1" descr="PLOS">
            <a:extLst>
              <a:ext uri="{FF2B5EF4-FFF2-40B4-BE49-F238E27FC236}">
                <a16:creationId xmlns:a16="http://schemas.microsoft.com/office/drawing/2014/main" id="{1CB01D4C-53DA-834F-8035-BF0973D6CE7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6054" y="7475875"/>
            <a:ext cx="1108269" cy="871838"/>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0E0B3564-EBEE-0943-8CA7-B9863E9C60BE}"/>
              </a:ext>
            </a:extLst>
          </p:cNvPr>
          <p:cNvSpPr/>
          <p:nvPr/>
        </p:nvSpPr>
        <p:spPr>
          <a:xfrm>
            <a:off x="2035025" y="7475875"/>
            <a:ext cx="10379676" cy="1077218"/>
          </a:xfrm>
          <a:prstGeom prst="rect">
            <a:avLst/>
          </a:prstGeom>
        </p:spPr>
        <p:txBody>
          <a:bodyPr wrap="square">
            <a:spAutoFit/>
          </a:bodyPr>
          <a:lstStyle/>
          <a:p>
            <a:r>
              <a:rPr lang="it-IT" sz="1600" b="0" dirty="0">
                <a:latin typeface="Abadi MT Condensed Light" panose="020B0306030101010103" pitchFamily="34" charset="77"/>
              </a:rPr>
              <a:t>Elisabetta Caselli1,2*, Silvio Brusaferro3, Maddalena Coccagna2, Luca Arnoldo3, </a:t>
            </a:r>
          </a:p>
          <a:p>
            <a:r>
              <a:rPr lang="it-IT" sz="1600" b="0" dirty="0">
                <a:latin typeface="Abadi MT Condensed Light" panose="020B0306030101010103" pitchFamily="34" charset="77"/>
              </a:rPr>
              <a:t>Filippo Berloco4, Paola Antonioli5, Rosanna Tarricone6, Gabriele Pelissero7, </a:t>
            </a:r>
          </a:p>
          <a:p>
            <a:r>
              <a:rPr lang="it-IT" sz="1600" b="0" dirty="0">
                <a:latin typeface="Abadi MT Condensed Light" panose="020B0306030101010103" pitchFamily="34" charset="77"/>
              </a:rPr>
              <a:t>Silvano Nola8, Vincenza La Fauci9, Alessandro Conte3, Lorenzo Tognon10, </a:t>
            </a:r>
          </a:p>
          <a:p>
            <a:r>
              <a:rPr lang="it-IT" sz="1600" b="0" dirty="0">
                <a:latin typeface="Abadi MT Condensed Light" panose="020B0306030101010103" pitchFamily="34" charset="77"/>
              </a:rPr>
              <a:t>Giovanni Villone11, Nelso Trua12, Sante Mazzacane2, for the SAN-ICA </a:t>
            </a:r>
            <a:r>
              <a:rPr lang="it-IT" sz="1600" b="0" dirty="0" err="1">
                <a:latin typeface="Abadi MT Condensed Light" panose="020B0306030101010103" pitchFamily="34" charset="77"/>
              </a:rPr>
              <a:t>Study</a:t>
            </a:r>
            <a:r>
              <a:rPr lang="it-IT" sz="1600" b="0" dirty="0">
                <a:latin typeface="Abadi MT Condensed Light" panose="020B0306030101010103" pitchFamily="34" charset="77"/>
              </a:rPr>
              <a:t> Group1,2,3,4,5,6,7,8,9,10,11,12  (12/7/2018)</a:t>
            </a:r>
          </a:p>
        </p:txBody>
      </p:sp>
    </p:spTree>
    <p:extLst>
      <p:ext uri="{BB962C8B-B14F-4D97-AF65-F5344CB8AC3E}">
        <p14:creationId xmlns:p14="http://schemas.microsoft.com/office/powerpoint/2010/main" val="108843357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22EBD16-B092-C94B-8FA0-21CAAC537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45" y="572987"/>
            <a:ext cx="5498414" cy="7331219"/>
          </a:xfrm>
          <a:prstGeom prst="rect">
            <a:avLst/>
          </a:prstGeom>
        </p:spPr>
      </p:pic>
      <p:pic>
        <p:nvPicPr>
          <p:cNvPr id="4" name="Immagine 3">
            <a:extLst>
              <a:ext uri="{FF2B5EF4-FFF2-40B4-BE49-F238E27FC236}">
                <a16:creationId xmlns:a16="http://schemas.microsoft.com/office/drawing/2014/main" id="{7162FE14-4FEF-A44A-9892-25C8146D5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2244" y="3534547"/>
            <a:ext cx="2489200" cy="1943100"/>
          </a:xfrm>
          <a:prstGeom prst="rect">
            <a:avLst/>
          </a:prstGeom>
        </p:spPr>
      </p:pic>
      <p:sp>
        <p:nvSpPr>
          <p:cNvPr id="5" name="Rettangolo 4">
            <a:extLst>
              <a:ext uri="{FF2B5EF4-FFF2-40B4-BE49-F238E27FC236}">
                <a16:creationId xmlns:a16="http://schemas.microsoft.com/office/drawing/2014/main" id="{38DCECB7-7922-DC46-81FD-EE850E8D7770}"/>
              </a:ext>
            </a:extLst>
          </p:cNvPr>
          <p:cNvSpPr/>
          <p:nvPr/>
        </p:nvSpPr>
        <p:spPr>
          <a:xfrm>
            <a:off x="6313959" y="4069660"/>
            <a:ext cx="6502400" cy="707886"/>
          </a:xfrm>
          <a:prstGeom prst="rect">
            <a:avLst/>
          </a:prstGeom>
        </p:spPr>
        <p:txBody>
          <a:bodyPr>
            <a:spAutoFit/>
          </a:bodyPr>
          <a:lstStyle/>
          <a:p>
            <a:r>
              <a:rPr lang="it-IT" sz="4000" b="0" dirty="0">
                <a:latin typeface="Bradley Hand" pitchFamily="2" charset="77"/>
                <a:ea typeface="Ayuthaya" pitchFamily="2" charset="-34"/>
                <a:cs typeface="Ayuthaya" pitchFamily="2" charset="-34"/>
              </a:rPr>
              <a:t>Grazie per l’attenzione!</a:t>
            </a:r>
          </a:p>
        </p:txBody>
      </p:sp>
    </p:spTree>
    <p:extLst>
      <p:ext uri="{BB962C8B-B14F-4D97-AF65-F5344CB8AC3E}">
        <p14:creationId xmlns:p14="http://schemas.microsoft.com/office/powerpoint/2010/main" val="33338435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C2CCA99-2129-2148-85DA-3AE0FDEC7E2C}"/>
              </a:ext>
            </a:extLst>
          </p:cNvPr>
          <p:cNvSpPr/>
          <p:nvPr/>
        </p:nvSpPr>
        <p:spPr>
          <a:xfrm>
            <a:off x="5917513" y="1429951"/>
            <a:ext cx="6311900" cy="2246769"/>
          </a:xfrm>
          <a:prstGeom prst="rect">
            <a:avLst/>
          </a:prstGeom>
        </p:spPr>
        <p:txBody>
          <a:bodyPr wrap="square">
            <a:spAutoFit/>
          </a:bodyPr>
          <a:lstStyle/>
          <a:p>
            <a:r>
              <a:rPr lang="it-IT" sz="2800" b="0" dirty="0">
                <a:solidFill>
                  <a:srgbClr val="FF0000"/>
                </a:solidFill>
                <a:latin typeface="Avenir Next" panose="020B0503020202020204" pitchFamily="34" charset="0"/>
              </a:rPr>
              <a:t>«La resistenza ai farmaci antibiotici ha raggiunto livelli tali fra gli esseri umani che potrebbe provocare la fine della medicina moderna come la conosciamo»</a:t>
            </a:r>
            <a:endParaRPr lang="it-IT" sz="2800" dirty="0">
              <a:solidFill>
                <a:srgbClr val="FF0000"/>
              </a:solidFill>
              <a:latin typeface="Avenir Next" panose="020B0503020202020204" pitchFamily="34" charset="0"/>
            </a:endParaRPr>
          </a:p>
        </p:txBody>
      </p:sp>
      <p:sp>
        <p:nvSpPr>
          <p:cNvPr id="4" name="Rettangolo 3">
            <a:extLst>
              <a:ext uri="{FF2B5EF4-FFF2-40B4-BE49-F238E27FC236}">
                <a16:creationId xmlns:a16="http://schemas.microsoft.com/office/drawing/2014/main" id="{BE479677-4F8A-0643-80E5-BEF190D49CD4}"/>
              </a:ext>
            </a:extLst>
          </p:cNvPr>
          <p:cNvSpPr/>
          <p:nvPr/>
        </p:nvSpPr>
        <p:spPr>
          <a:xfrm>
            <a:off x="5917513" y="5232400"/>
            <a:ext cx="6147487" cy="2985433"/>
          </a:xfrm>
          <a:prstGeom prst="rect">
            <a:avLst/>
          </a:prstGeom>
        </p:spPr>
        <p:txBody>
          <a:bodyPr wrap="square">
            <a:spAutoFit/>
          </a:bodyPr>
          <a:lstStyle/>
          <a:p>
            <a:pPr hangingPunct="1"/>
            <a:r>
              <a:rPr lang="it-IT" altLang="it-IT" sz="2800" b="0" dirty="0">
                <a:latin typeface="Avenir Next" panose="020B0503020202020204" pitchFamily="34" charset="0"/>
              </a:rPr>
              <a:t>Semplici eventi come un mal di gola o </a:t>
            </a:r>
            <a:br>
              <a:rPr lang="it-IT" altLang="it-IT" sz="2800" b="0" dirty="0">
                <a:latin typeface="Avenir Next" panose="020B0503020202020204" pitchFamily="34" charset="0"/>
              </a:rPr>
            </a:br>
            <a:r>
              <a:rPr lang="it-IT" altLang="it-IT" sz="2800" b="0" dirty="0">
                <a:latin typeface="Avenir Next" panose="020B0503020202020204" pitchFamily="34" charset="0"/>
              </a:rPr>
              <a:t>una piccola ferita ad un  ginocchio potranno nuovamente condurre alla morte un bambino</a:t>
            </a:r>
          </a:p>
          <a:p>
            <a:pPr eaLnBrk="1" hangingPunct="1"/>
            <a:br>
              <a:rPr lang="it-IT" altLang="it-IT" b="0" dirty="0">
                <a:latin typeface="Avenir Next" panose="020B0503020202020204" pitchFamily="34" charset="0"/>
              </a:rPr>
            </a:br>
            <a:endParaRPr lang="it-IT" altLang="it-IT" b="0" dirty="0">
              <a:latin typeface="Avenir Next" panose="020B0503020202020204" pitchFamily="34" charset="0"/>
            </a:endParaRPr>
          </a:p>
        </p:txBody>
      </p:sp>
      <p:pic>
        <p:nvPicPr>
          <p:cNvPr id="5" name="Picture 2" descr="C:\Documents and Settings\Utente\Documenti\Immagini\Antibiotics\margaret-chan-2009-12-29-21-42-35.jpg">
            <a:extLst>
              <a:ext uri="{FF2B5EF4-FFF2-40B4-BE49-F238E27FC236}">
                <a16:creationId xmlns:a16="http://schemas.microsoft.com/office/drawing/2014/main" id="{8F33644C-A3A0-AE4C-8AA0-CFE2308E6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08050" y="2878138"/>
            <a:ext cx="4548188" cy="3024187"/>
          </a:xfrm>
          <a:prstGeom prst="rect">
            <a:avLst/>
          </a:prstGeom>
          <a:noFill/>
          <a:ln>
            <a:solidFill>
              <a:srgbClr val="FF0000"/>
            </a:solidFill>
            <a:miter lim="800000"/>
            <a:headEnd/>
            <a:tailEnd/>
          </a:ln>
        </p:spPr>
      </p:pic>
    </p:spTree>
    <p:extLst>
      <p:ext uri="{BB962C8B-B14F-4D97-AF65-F5344CB8AC3E}">
        <p14:creationId xmlns:p14="http://schemas.microsoft.com/office/powerpoint/2010/main" val="30056718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E699B9CA-0C37-AF41-BE57-A94803D890A3}"/>
              </a:ext>
            </a:extLst>
          </p:cNvPr>
          <p:cNvSpPr/>
          <p:nvPr/>
        </p:nvSpPr>
        <p:spPr>
          <a:xfrm>
            <a:off x="552450" y="425372"/>
            <a:ext cx="7842250" cy="708898"/>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2800"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Qualche nota di storia</a:t>
            </a:r>
          </a:p>
        </p:txBody>
      </p:sp>
      <p:sp>
        <p:nvSpPr>
          <p:cNvPr id="3" name="Rettangolo 2">
            <a:extLst>
              <a:ext uri="{FF2B5EF4-FFF2-40B4-BE49-F238E27FC236}">
                <a16:creationId xmlns:a16="http://schemas.microsoft.com/office/drawing/2014/main" id="{6F7383E6-B830-2C49-9B63-6A5C2298ED41}"/>
              </a:ext>
            </a:extLst>
          </p:cNvPr>
          <p:cNvSpPr/>
          <p:nvPr/>
        </p:nvSpPr>
        <p:spPr>
          <a:xfrm>
            <a:off x="263524" y="1447066"/>
            <a:ext cx="9182100" cy="7478970"/>
          </a:xfrm>
          <a:prstGeom prst="rect">
            <a:avLst/>
          </a:prstGeom>
        </p:spPr>
        <p:txBody>
          <a:bodyPr wrap="square">
            <a:spAutoFit/>
          </a:bodyPr>
          <a:lstStyle/>
          <a:p>
            <a:pPr algn="l"/>
            <a:r>
              <a:rPr lang="it-IT" b="0" dirty="0">
                <a:solidFill>
                  <a:srgbClr val="333333"/>
                </a:solidFill>
                <a:latin typeface="Avenir Next" panose="020B0503020202020204" pitchFamily="34" charset="0"/>
                <a:ea typeface="Calibri" panose="020F0502020204030204" pitchFamily="34" charset="0"/>
              </a:rPr>
              <a:t>I primi ricercatori della possibile causa batterica di alcune malattie furono Luis Pasteur e Robert </a:t>
            </a:r>
            <a:r>
              <a:rPr lang="it-IT" b="0" dirty="0" err="1">
                <a:solidFill>
                  <a:srgbClr val="333333"/>
                </a:solidFill>
                <a:latin typeface="Avenir Next" panose="020B0503020202020204" pitchFamily="34" charset="0"/>
                <a:ea typeface="Calibri" panose="020F0502020204030204" pitchFamily="34" charset="0"/>
              </a:rPr>
              <a:t>Kock</a:t>
            </a:r>
            <a:r>
              <a:rPr lang="it-IT" b="0" dirty="0">
                <a:solidFill>
                  <a:srgbClr val="333333"/>
                </a:solidFill>
                <a:latin typeface="Avenir Next" panose="020B0503020202020204" pitchFamily="34" charset="0"/>
                <a:ea typeface="Calibri" panose="020F0502020204030204" pitchFamily="34" charset="0"/>
              </a:rPr>
              <a:t> (</a:t>
            </a:r>
            <a:r>
              <a:rPr lang="it-IT" b="0" dirty="0" err="1">
                <a:solidFill>
                  <a:srgbClr val="333333"/>
                </a:solidFill>
                <a:latin typeface="Avenir Next" panose="020B0503020202020204" pitchFamily="34" charset="0"/>
                <a:ea typeface="Calibri" panose="020F0502020204030204" pitchFamily="34" charset="0"/>
              </a:rPr>
              <a:t>b.antracis</a:t>
            </a:r>
            <a:r>
              <a:rPr lang="it-IT" b="0" dirty="0">
                <a:solidFill>
                  <a:srgbClr val="333333"/>
                </a:solidFill>
                <a:latin typeface="Avenir Next" panose="020B0503020202020204" pitchFamily="34" charset="0"/>
                <a:ea typeface="Calibri" panose="020F0502020204030204" pitchFamily="34" charset="0"/>
              </a:rPr>
              <a:t>, vibrione, e </a:t>
            </a:r>
            <a:r>
              <a:rPr lang="it-IT" b="0" dirty="0" err="1">
                <a:solidFill>
                  <a:srgbClr val="333333"/>
                </a:solidFill>
                <a:latin typeface="Avenir Next" panose="020B0503020202020204" pitchFamily="34" charset="0"/>
                <a:ea typeface="Calibri" panose="020F0502020204030204" pitchFamily="34" charset="0"/>
              </a:rPr>
              <a:t>b.di</a:t>
            </a:r>
            <a:r>
              <a:rPr lang="it-IT" b="0" dirty="0">
                <a:solidFill>
                  <a:srgbClr val="333333"/>
                </a:solidFill>
                <a:latin typeface="Avenir Next" panose="020B0503020202020204" pitchFamily="34" charset="0"/>
                <a:ea typeface="Calibri" panose="020F0502020204030204" pitchFamily="34" charset="0"/>
              </a:rPr>
              <a:t> </a:t>
            </a:r>
            <a:r>
              <a:rPr lang="it-IT" b="0" dirty="0" err="1">
                <a:solidFill>
                  <a:srgbClr val="333333"/>
                </a:solidFill>
                <a:latin typeface="Avenir Next" panose="020B0503020202020204" pitchFamily="34" charset="0"/>
                <a:ea typeface="Calibri" panose="020F0502020204030204" pitchFamily="34" charset="0"/>
              </a:rPr>
              <a:t>Kock</a:t>
            </a:r>
            <a:r>
              <a:rPr lang="it-IT" b="0" dirty="0">
                <a:solidFill>
                  <a:srgbClr val="333333"/>
                </a:solidFill>
                <a:latin typeface="Avenir Next" panose="020B0503020202020204" pitchFamily="34" charset="0"/>
                <a:ea typeface="Calibri" panose="020F0502020204030204" pitchFamily="34" charset="0"/>
              </a:rPr>
              <a:t>) con la </a:t>
            </a:r>
            <a:r>
              <a:rPr lang="it-IT" b="0" dirty="0">
                <a:solidFill>
                  <a:srgbClr val="004AFF"/>
                </a:solidFill>
                <a:latin typeface="Avenir Next" panose="020B0503020202020204" pitchFamily="34" charset="0"/>
                <a:ea typeface="Calibri" panose="020F0502020204030204" pitchFamily="34" charset="0"/>
              </a:rPr>
              <a:t>«teoria dei germi».</a:t>
            </a:r>
          </a:p>
          <a:p>
            <a:pPr algn="l"/>
            <a:endParaRPr lang="it-IT" b="0" dirty="0">
              <a:solidFill>
                <a:srgbClr val="333333"/>
              </a:solidFill>
              <a:latin typeface="Avenir Next" panose="020B0503020202020204" pitchFamily="34" charset="0"/>
              <a:ea typeface="Calibri" panose="020F0502020204030204" pitchFamily="34" charset="0"/>
            </a:endParaRPr>
          </a:p>
          <a:p>
            <a:pPr algn="l"/>
            <a:endParaRPr lang="it-IT" b="0" dirty="0">
              <a:solidFill>
                <a:srgbClr val="333333"/>
              </a:solidFill>
              <a:latin typeface="Avenir Next" panose="020B0503020202020204" pitchFamily="34" charset="0"/>
              <a:ea typeface="Calibri" panose="020F0502020204030204" pitchFamily="34" charset="0"/>
            </a:endParaRPr>
          </a:p>
          <a:p>
            <a:pPr algn="l"/>
            <a:r>
              <a:rPr lang="it-IT" b="0" dirty="0">
                <a:solidFill>
                  <a:srgbClr val="333333"/>
                </a:solidFill>
                <a:latin typeface="Avenir Next" panose="020B0503020202020204" pitchFamily="34" charset="0"/>
                <a:ea typeface="Calibri" panose="020F0502020204030204" pitchFamily="34" charset="0"/>
              </a:rPr>
              <a:t>“Il primo ricercatore cui si deve la scoperta degli antibiotici è un italiano, </a:t>
            </a:r>
            <a:r>
              <a:rPr lang="it-IT" b="0" u="sng" dirty="0">
                <a:solidFill>
                  <a:srgbClr val="0523A5"/>
                </a:solidFill>
                <a:latin typeface="Avenir Next" panose="020B0503020202020204" pitchFamily="34" charset="0"/>
                <a:ea typeface="Calibri" panose="020F0502020204030204" pitchFamily="34" charset="0"/>
                <a:cs typeface="Times New Roman" panose="02020603050405020304" pitchFamily="18" charset="0"/>
                <a:hlinkClick r:id="rId2" tooltip="Vincenzo Tiberio"/>
              </a:rPr>
              <a:t>Vincenzo Tiberio</a:t>
            </a:r>
            <a:r>
              <a:rPr lang="it-IT" b="0" dirty="0">
                <a:latin typeface="Avenir Next" panose="020B0503020202020204" pitchFamily="34" charset="0"/>
              </a:rPr>
              <a:t>  di origini molisane, era un ufficiale medico del Corpo Sanitario della Marina Militare. Nel 1895 descrisse il potere battericida di alcune muffe anticipando di oltre trenta anni la scoperta della penicillina da parte di </a:t>
            </a:r>
            <a:r>
              <a:rPr lang="it-IT" b="0" u="sng" dirty="0">
                <a:latin typeface="Avenir Next" panose="020B0503020202020204" pitchFamily="34" charset="0"/>
                <a:hlinkClick r:id="rId3"/>
              </a:rPr>
              <a:t>Alexander Fleming</a:t>
            </a:r>
            <a:r>
              <a:rPr lang="it-IT" b="0" dirty="0">
                <a:latin typeface="Avenir Next" panose="020B0503020202020204" pitchFamily="34" charset="0"/>
              </a:rPr>
              <a:t>. </a:t>
            </a:r>
          </a:p>
          <a:p>
            <a:pPr algn="l"/>
            <a:r>
              <a:rPr lang="it-IT" b="0" dirty="0">
                <a:latin typeface="Avenir Next" panose="020B0503020202020204" pitchFamily="34" charset="0"/>
              </a:rPr>
              <a:t>E’ infatti nel 1928 che quest’ultimo riesce a caratterizzare in modo del tutto casuale  la penicillina dando ufficialmente il via alla nascita degli antibiotici”.</a:t>
            </a:r>
          </a:p>
          <a:p>
            <a:pPr algn="l"/>
            <a:r>
              <a:rPr lang="it-IT" b="0" dirty="0">
                <a:latin typeface="Avenir Next" panose="020B0503020202020204" pitchFamily="34" charset="0"/>
              </a:rPr>
              <a:t>Ma l’applicazione sul campo  avvenne alla fine degli anni ’30 grazie a due ricercatori, </a:t>
            </a:r>
            <a:r>
              <a:rPr lang="it-IT" b="0" u="sng" dirty="0">
                <a:latin typeface="Avenir Next" panose="020B0503020202020204" pitchFamily="34" charset="0"/>
                <a:hlinkClick r:id="rId4"/>
              </a:rPr>
              <a:t>Ernst Chain</a:t>
            </a:r>
            <a:r>
              <a:rPr lang="it-IT" b="0" dirty="0">
                <a:latin typeface="Avenir Next" panose="020B0503020202020204" pitchFamily="34" charset="0"/>
              </a:rPr>
              <a:t> e </a:t>
            </a:r>
            <a:r>
              <a:rPr lang="it-IT" b="0" u="sng" dirty="0">
                <a:latin typeface="Avenir Next" panose="020B0503020202020204" pitchFamily="34" charset="0"/>
                <a:hlinkClick r:id="rId5"/>
              </a:rPr>
              <a:t>Howard Walter </a:t>
            </a:r>
            <a:r>
              <a:rPr lang="it-IT" b="0" u="sng" dirty="0" err="1">
                <a:latin typeface="Avenir Next" panose="020B0503020202020204" pitchFamily="34" charset="0"/>
                <a:hlinkClick r:id="rId5"/>
              </a:rPr>
              <a:t>Flore</a:t>
            </a:r>
            <a:r>
              <a:rPr lang="it-IT" b="0" u="sng" dirty="0" err="1">
                <a:solidFill>
                  <a:srgbClr val="004AFF"/>
                </a:solidFill>
                <a:latin typeface="Avenir Next" panose="020B0503020202020204" pitchFamily="34" charset="0"/>
              </a:rPr>
              <a:t>y</a:t>
            </a:r>
            <a:r>
              <a:rPr lang="it-IT" b="0" u="sng" dirty="0">
                <a:solidFill>
                  <a:srgbClr val="004AFF"/>
                </a:solidFill>
                <a:latin typeface="Avenir Next" panose="020B0503020202020204" pitchFamily="34" charset="0"/>
              </a:rPr>
              <a:t> </a:t>
            </a:r>
            <a:r>
              <a:rPr lang="it-IT" b="0" u="sng" dirty="0">
                <a:latin typeface="Avenir Next" panose="020B0503020202020204" pitchFamily="34" charset="0"/>
              </a:rPr>
              <a:t>che </a:t>
            </a:r>
            <a:r>
              <a:rPr lang="it-IT" b="0" dirty="0">
                <a:latin typeface="Avenir Next" panose="020B0503020202020204" pitchFamily="34" charset="0"/>
              </a:rPr>
              <a:t>riuscirono ad estrarre la penicillina , a caratterizzarla e ad iniziare</a:t>
            </a:r>
          </a:p>
          <a:p>
            <a:pPr algn="l"/>
            <a:r>
              <a:rPr lang="it-IT" b="0" dirty="0">
                <a:latin typeface="Avenir Next" panose="020B0503020202020204" pitchFamily="34" charset="0"/>
              </a:rPr>
              <a:t>le prime sperimentazioni animali per dimostrare che il suo impiego riusciva ad inibire le infezioni”.  </a:t>
            </a:r>
          </a:p>
          <a:p>
            <a:pPr algn="l"/>
            <a:endParaRPr lang="it-IT" dirty="0"/>
          </a:p>
        </p:txBody>
      </p:sp>
      <p:pic>
        <p:nvPicPr>
          <p:cNvPr id="5" name="Immagine 4">
            <a:extLst>
              <a:ext uri="{FF2B5EF4-FFF2-40B4-BE49-F238E27FC236}">
                <a16:creationId xmlns:a16="http://schemas.microsoft.com/office/drawing/2014/main" id="{AE104E8D-AB7A-8144-8926-DC44863732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8037" y="3500957"/>
            <a:ext cx="2578099" cy="1589828"/>
          </a:xfrm>
          <a:prstGeom prst="rect">
            <a:avLst/>
          </a:prstGeom>
        </p:spPr>
      </p:pic>
      <p:pic>
        <p:nvPicPr>
          <p:cNvPr id="6" name="Picture 5" descr="C:\Documents and Settings\Utente\Documenti\Immagini\Antibiotics\Louis_Pasteur 2.jpg">
            <a:extLst>
              <a:ext uri="{FF2B5EF4-FFF2-40B4-BE49-F238E27FC236}">
                <a16:creationId xmlns:a16="http://schemas.microsoft.com/office/drawing/2014/main" id="{F54E4FCC-12E0-2346-9597-FA35DC1A8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4812" y="1134270"/>
            <a:ext cx="16922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Utente\Documenti\Immagini\Antibiotics\Robert_Koch.jpg">
            <a:extLst>
              <a:ext uri="{FF2B5EF4-FFF2-40B4-BE49-F238E27FC236}">
                <a16:creationId xmlns:a16="http://schemas.microsoft.com/office/drawing/2014/main" id="{14041BDF-F3D4-F04B-A8A1-F0DCBE7D0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9500" y="1134270"/>
            <a:ext cx="1587500" cy="206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2CFC8BB0-A827-2D45-A51C-BF9A26C46D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800" y="5556249"/>
            <a:ext cx="1612900" cy="2428619"/>
          </a:xfrm>
          <a:prstGeom prst="rect">
            <a:avLst/>
          </a:prstGeom>
        </p:spPr>
      </p:pic>
    </p:spTree>
    <p:extLst>
      <p:ext uri="{BB962C8B-B14F-4D97-AF65-F5344CB8AC3E}">
        <p14:creationId xmlns:p14="http://schemas.microsoft.com/office/powerpoint/2010/main" val="33484842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98921E2-034A-0B41-9498-D3854DC00618}"/>
              </a:ext>
            </a:extLst>
          </p:cNvPr>
          <p:cNvSpPr/>
          <p:nvPr/>
        </p:nvSpPr>
        <p:spPr>
          <a:xfrm>
            <a:off x="787400" y="4721786"/>
            <a:ext cx="8931275" cy="2677656"/>
          </a:xfrm>
          <a:prstGeom prst="rect">
            <a:avLst/>
          </a:prstGeom>
        </p:spPr>
        <p:txBody>
          <a:bodyPr wrap="square">
            <a:spAutoFit/>
          </a:bodyPr>
          <a:lstStyle/>
          <a:p>
            <a:pPr algn="l"/>
            <a:r>
              <a:rPr lang="it-IT" b="0" dirty="0">
                <a:solidFill>
                  <a:srgbClr val="333333"/>
                </a:solidFill>
                <a:latin typeface="Avenir Next" panose="020B0503020202020204" pitchFamily="34" charset="0"/>
                <a:ea typeface="Times New Roman" panose="02020603050405020304" pitchFamily="18" charset="0"/>
              </a:rPr>
              <a:t>Si dette inizio alla produzione industriale degli antibiotici e ne furono scoperti di nuovi, quali la </a:t>
            </a:r>
            <a:r>
              <a:rPr lang="it-IT" b="0" dirty="0">
                <a:solidFill>
                  <a:srgbClr val="004AFF"/>
                </a:solidFill>
                <a:latin typeface="Avenir Next" panose="020B0503020202020204" pitchFamily="34" charset="0"/>
                <a:ea typeface="Times New Roman" panose="02020603050405020304" pitchFamily="18" charset="0"/>
              </a:rPr>
              <a:t>streptomicina e le cefalosporin</a:t>
            </a:r>
            <a:r>
              <a:rPr lang="it-IT" b="0" dirty="0">
                <a:solidFill>
                  <a:srgbClr val="333333"/>
                </a:solidFill>
                <a:latin typeface="Avenir Next" panose="020B0503020202020204" pitchFamily="34" charset="0"/>
                <a:ea typeface="Times New Roman" panose="02020603050405020304" pitchFamily="18" charset="0"/>
              </a:rPr>
              <a:t>e, la cui identificazione si deve anche in questo caso ad un italiano, </a:t>
            </a:r>
            <a:r>
              <a:rPr lang="it-IT" b="0" u="sng" dirty="0">
                <a:solidFill>
                  <a:srgbClr val="0523A5"/>
                </a:solidFill>
                <a:latin typeface="Avenir Next" panose="020B0503020202020204" pitchFamily="34" charset="0"/>
                <a:ea typeface="Times New Roman" panose="02020603050405020304" pitchFamily="18" charset="0"/>
                <a:hlinkClick r:id="rId2"/>
              </a:rPr>
              <a:t>Giuseppe Brotzu</a:t>
            </a:r>
            <a:r>
              <a:rPr lang="it-IT" b="0" dirty="0">
                <a:solidFill>
                  <a:srgbClr val="333333"/>
                </a:solidFill>
                <a:latin typeface="Avenir Next" panose="020B0503020202020204" pitchFamily="34" charset="0"/>
                <a:ea typeface="Times New Roman" panose="02020603050405020304" pitchFamily="18" charset="0"/>
              </a:rPr>
              <a:t>, un farmacologo sardo che studiò le acque contaminate dagli scarichi fognari del porto di Cagliari e isolò la colonia batterica da cui alla fine degli anni ’40 nacque tutta la linea delle cefalosporine.</a:t>
            </a:r>
            <a:endParaRPr lang="it-IT" sz="1800" b="0" dirty="0">
              <a:latin typeface="Avenir Next" panose="020B0503020202020204" pitchFamily="34" charset="0"/>
              <a:ea typeface="Times New Roman" panose="02020603050405020304" pitchFamily="18" charset="0"/>
            </a:endParaRPr>
          </a:p>
        </p:txBody>
      </p:sp>
      <p:pic>
        <p:nvPicPr>
          <p:cNvPr id="5" name="Immagine 4">
            <a:extLst>
              <a:ext uri="{FF2B5EF4-FFF2-40B4-BE49-F238E27FC236}">
                <a16:creationId xmlns:a16="http://schemas.microsoft.com/office/drawing/2014/main" id="{E98B51D5-EAB3-AC41-AB68-087C9C823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964" y="5015193"/>
            <a:ext cx="2053836" cy="2090842"/>
          </a:xfrm>
          <a:prstGeom prst="rect">
            <a:avLst/>
          </a:prstGeom>
        </p:spPr>
      </p:pic>
      <p:sp>
        <p:nvSpPr>
          <p:cNvPr id="8" name="Rettangolo 7">
            <a:extLst>
              <a:ext uri="{FF2B5EF4-FFF2-40B4-BE49-F238E27FC236}">
                <a16:creationId xmlns:a16="http://schemas.microsoft.com/office/drawing/2014/main" id="{7044EBB5-1B07-7B4C-92D2-5C4B28F40018}"/>
              </a:ext>
            </a:extLst>
          </p:cNvPr>
          <p:cNvSpPr/>
          <p:nvPr/>
        </p:nvSpPr>
        <p:spPr>
          <a:xfrm>
            <a:off x="473075" y="1384300"/>
            <a:ext cx="9245600" cy="1200329"/>
          </a:xfrm>
          <a:prstGeom prst="rect">
            <a:avLst/>
          </a:prstGeom>
        </p:spPr>
        <p:txBody>
          <a:bodyPr wrap="square">
            <a:spAutoFit/>
          </a:bodyPr>
          <a:lstStyle/>
          <a:p>
            <a:pPr algn="l"/>
            <a:r>
              <a:rPr lang="it-IT" dirty="0">
                <a:solidFill>
                  <a:srgbClr val="222222"/>
                </a:solidFill>
                <a:latin typeface="inherit"/>
                <a:ea typeface="Calibri" panose="020F0502020204030204" pitchFamily="34" charset="0"/>
                <a:cs typeface="Times New Roman" panose="02020603050405020304" pitchFamily="18" charset="0"/>
              </a:rPr>
              <a:t> </a:t>
            </a:r>
            <a:r>
              <a:rPr lang="it-IT" b="0" dirty="0">
                <a:solidFill>
                  <a:srgbClr val="222222"/>
                </a:solidFill>
                <a:latin typeface="Avenir Next" panose="020B0503020202020204" pitchFamily="34" charset="0"/>
                <a:ea typeface="Calibri" panose="020F0502020204030204" pitchFamily="34" charset="0"/>
                <a:cs typeface="Times New Roman" panose="02020603050405020304" pitchFamily="18" charset="0"/>
              </a:rPr>
              <a:t>Paul </a:t>
            </a:r>
            <a:r>
              <a:rPr lang="it-IT" b="0" dirty="0" err="1">
                <a:solidFill>
                  <a:srgbClr val="222222"/>
                </a:solidFill>
                <a:latin typeface="Avenir Next" panose="020B0503020202020204" pitchFamily="34" charset="0"/>
                <a:ea typeface="Calibri" panose="020F0502020204030204" pitchFamily="34" charset="0"/>
                <a:cs typeface="Times New Roman" panose="02020603050405020304" pitchFamily="18" charset="0"/>
              </a:rPr>
              <a:t>Ehrlich</a:t>
            </a:r>
            <a:r>
              <a:rPr lang="it-IT" b="0" dirty="0">
                <a:solidFill>
                  <a:srgbClr val="222222"/>
                </a:solidFill>
                <a:latin typeface="Avenir Next" panose="020B0503020202020204" pitchFamily="34" charset="0"/>
                <a:ea typeface="Calibri" panose="020F0502020204030204" pitchFamily="34" charset="0"/>
                <a:cs typeface="Times New Roman" panose="02020603050405020304" pitchFamily="18" charset="0"/>
              </a:rPr>
              <a:t> pensò che fosse possibile uccidere </a:t>
            </a:r>
            <a:r>
              <a:rPr lang="it-IT" b="0" u="sng" dirty="0">
                <a:solidFill>
                  <a:srgbClr val="6B4BA1"/>
                </a:solidFill>
                <a:latin typeface="Avenir Next" panose="020B0503020202020204" pitchFamily="34" charset="0"/>
                <a:ea typeface="Calibri" panose="020F0502020204030204" pitchFamily="34" charset="0"/>
                <a:cs typeface="Times New Roman" panose="02020603050405020304" pitchFamily="18" charset="0"/>
                <a:hlinkClick r:id="rId4" tooltip="Microrganismo"/>
              </a:rPr>
              <a:t>microbi</a:t>
            </a:r>
            <a:r>
              <a:rPr lang="it-IT" b="0" dirty="0">
                <a:solidFill>
                  <a:srgbClr val="222222"/>
                </a:solidFill>
                <a:latin typeface="Avenir Next" panose="020B0503020202020204" pitchFamily="34" charset="0"/>
                <a:ea typeface="Calibri" panose="020F0502020204030204" pitchFamily="34" charset="0"/>
                <a:cs typeface="Times New Roman" panose="02020603050405020304" pitchFamily="18" charset="0"/>
              </a:rPr>
              <a:t> specifici ( come i batteri), che causano malattie nel corpo, senza danneggiare il corpo stesso. (proiettile magico) </a:t>
            </a:r>
            <a:r>
              <a:rPr lang="it-IT" b="0" dirty="0">
                <a:latin typeface="Avenir Next" panose="020B0503020202020204" pitchFamily="34" charset="0"/>
              </a:rPr>
              <a:t> </a:t>
            </a:r>
          </a:p>
        </p:txBody>
      </p:sp>
      <p:pic>
        <p:nvPicPr>
          <p:cNvPr id="9" name="Picture 6" descr="C:\Documents and Settings\Utente\Documenti\Immagini\Antibiotics\Paul Ehrlich.jpg">
            <a:extLst>
              <a:ext uri="{FF2B5EF4-FFF2-40B4-BE49-F238E27FC236}">
                <a16:creationId xmlns:a16="http://schemas.microsoft.com/office/drawing/2014/main" id="{0DB3D1AA-0D7F-FD46-905D-9B2C46DE6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6325" y="652085"/>
            <a:ext cx="16922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BD714646-B4D3-A747-B11E-4B1948D77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3065743"/>
            <a:ext cx="1905000" cy="1066800"/>
          </a:xfrm>
          <a:prstGeom prst="rect">
            <a:avLst/>
          </a:prstGeom>
        </p:spPr>
      </p:pic>
      <p:pic>
        <p:nvPicPr>
          <p:cNvPr id="7" name="Immagine 6">
            <a:extLst>
              <a:ext uri="{FF2B5EF4-FFF2-40B4-BE49-F238E27FC236}">
                <a16:creationId xmlns:a16="http://schemas.microsoft.com/office/drawing/2014/main" id="{30FBB8DA-5059-4D41-825E-8DE091DFB2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400" y="2839660"/>
            <a:ext cx="1778000" cy="1130300"/>
          </a:xfrm>
          <a:prstGeom prst="rect">
            <a:avLst/>
          </a:prstGeom>
        </p:spPr>
      </p:pic>
      <p:sp>
        <p:nvSpPr>
          <p:cNvPr id="10" name="Freccia destra 9">
            <a:extLst>
              <a:ext uri="{FF2B5EF4-FFF2-40B4-BE49-F238E27FC236}">
                <a16:creationId xmlns:a16="http://schemas.microsoft.com/office/drawing/2014/main" id="{89BA8683-27F4-0C4B-B37B-9DBC344D2751}"/>
              </a:ext>
            </a:extLst>
          </p:cNvPr>
          <p:cNvSpPr/>
          <p:nvPr/>
        </p:nvSpPr>
        <p:spPr>
          <a:xfrm>
            <a:off x="3962400" y="3404810"/>
            <a:ext cx="444500" cy="138490"/>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3993282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laio 2">
            <a:extLst>
              <a:ext uri="{FF2B5EF4-FFF2-40B4-BE49-F238E27FC236}">
                <a16:creationId xmlns:a16="http://schemas.microsoft.com/office/drawing/2014/main" id="{7290E52E-53AB-564D-9D4A-915D0F77D666}"/>
              </a:ext>
            </a:extLst>
          </p:cNvPr>
          <p:cNvSpPr/>
          <p:nvPr/>
        </p:nvSpPr>
        <p:spPr>
          <a:xfrm>
            <a:off x="825500" y="375801"/>
            <a:ext cx="11379200" cy="708898"/>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2800"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Il periodo aureo …..e i primi problemi</a:t>
            </a:r>
          </a:p>
        </p:txBody>
      </p:sp>
      <p:sp>
        <p:nvSpPr>
          <p:cNvPr id="5" name="Rettangolo 4">
            <a:extLst>
              <a:ext uri="{FF2B5EF4-FFF2-40B4-BE49-F238E27FC236}">
                <a16:creationId xmlns:a16="http://schemas.microsoft.com/office/drawing/2014/main" id="{0BD7A523-A3D7-9D4B-968A-7AC3A3171FC1}"/>
              </a:ext>
            </a:extLst>
          </p:cNvPr>
          <p:cNvSpPr/>
          <p:nvPr/>
        </p:nvSpPr>
        <p:spPr>
          <a:xfrm>
            <a:off x="736600" y="1855836"/>
            <a:ext cx="9829800" cy="2308324"/>
          </a:xfrm>
          <a:prstGeom prst="rect">
            <a:avLst/>
          </a:prstGeom>
        </p:spPr>
        <p:txBody>
          <a:bodyPr wrap="square">
            <a:spAutoFit/>
          </a:bodyPr>
          <a:lstStyle/>
          <a:p>
            <a:pPr algn="l" eaLnBrk="1" hangingPunct="1"/>
            <a:r>
              <a:rPr lang="it-IT" altLang="it-IT" b="0" dirty="0">
                <a:solidFill>
                  <a:schemeClr val="tx1"/>
                </a:solidFill>
                <a:latin typeface="Avenir Next" panose="020B0503020202020204" pitchFamily="34" charset="0"/>
              </a:rPr>
              <a:t>La scoperta delle penicilline </a:t>
            </a:r>
            <a:br>
              <a:rPr lang="it-IT" altLang="it-IT" b="0" dirty="0">
                <a:solidFill>
                  <a:schemeClr val="tx1"/>
                </a:solidFill>
                <a:latin typeface="Avenir Next" panose="020B0503020202020204" pitchFamily="34" charset="0"/>
              </a:rPr>
            </a:br>
            <a:r>
              <a:rPr lang="it-IT" altLang="it-IT" b="0" dirty="0">
                <a:solidFill>
                  <a:schemeClr val="tx1"/>
                </a:solidFill>
                <a:latin typeface="Avenir Next" panose="020B0503020202020204" pitchFamily="34" charset="0"/>
              </a:rPr>
              <a:t>(b-</a:t>
            </a:r>
            <a:r>
              <a:rPr lang="it-IT" altLang="it-IT" b="0" dirty="0" err="1">
                <a:solidFill>
                  <a:schemeClr val="tx1"/>
                </a:solidFill>
                <a:latin typeface="Avenir Next" panose="020B0503020202020204" pitchFamily="34" charset="0"/>
              </a:rPr>
              <a:t>lattamine</a:t>
            </a:r>
            <a:r>
              <a:rPr lang="it-IT" altLang="it-IT" b="0" dirty="0">
                <a:solidFill>
                  <a:schemeClr val="tx1"/>
                </a:solidFill>
                <a:latin typeface="Avenir Next" panose="020B0503020202020204" pitchFamily="34" charset="0"/>
              </a:rPr>
              <a:t>), ha aperto la strada al </a:t>
            </a:r>
            <a:br>
              <a:rPr lang="it-IT" altLang="it-IT" b="0" dirty="0">
                <a:solidFill>
                  <a:schemeClr val="tx1"/>
                </a:solidFill>
                <a:latin typeface="Avenir Next" panose="020B0503020202020204" pitchFamily="34" charset="0"/>
              </a:rPr>
            </a:br>
            <a:r>
              <a:rPr lang="it-IT" altLang="it-IT" b="0" dirty="0">
                <a:solidFill>
                  <a:schemeClr val="tx1"/>
                </a:solidFill>
                <a:latin typeface="Avenir Next" panose="020B0503020202020204" pitchFamily="34" charset="0"/>
              </a:rPr>
              <a:t>'periodo aureo‘ degli antibiotici (1945-1960) </a:t>
            </a:r>
          </a:p>
          <a:p>
            <a:pPr algn="l" eaLnBrk="1" hangingPunct="1"/>
            <a:r>
              <a:rPr lang="it-IT" altLang="it-IT" b="0" dirty="0">
                <a:solidFill>
                  <a:schemeClr val="tx1"/>
                </a:solidFill>
                <a:latin typeface="Avenir Next" panose="020B0503020202020204" pitchFamily="34" charset="0"/>
              </a:rPr>
              <a:t>durante il quale sono state scoperte </a:t>
            </a:r>
            <a:br>
              <a:rPr lang="it-IT" altLang="it-IT" b="0" dirty="0">
                <a:solidFill>
                  <a:schemeClr val="tx1"/>
                </a:solidFill>
                <a:latin typeface="Avenir Next" panose="020B0503020202020204" pitchFamily="34" charset="0"/>
              </a:rPr>
            </a:br>
            <a:r>
              <a:rPr lang="it-IT" altLang="it-IT" b="0" dirty="0">
                <a:solidFill>
                  <a:schemeClr val="tx1"/>
                </a:solidFill>
                <a:latin typeface="Avenir Next" panose="020B0503020202020204" pitchFamily="34" charset="0"/>
              </a:rPr>
              <a:t>le principali classi chimiche di antibiotici </a:t>
            </a:r>
            <a:br>
              <a:rPr lang="it-IT" altLang="it-IT" b="0" dirty="0">
                <a:solidFill>
                  <a:schemeClr val="tx1"/>
                </a:solidFill>
                <a:latin typeface="Avenir Next" panose="020B0503020202020204" pitchFamily="34" charset="0"/>
              </a:rPr>
            </a:br>
            <a:r>
              <a:rPr lang="it-IT" altLang="it-IT" b="0" dirty="0">
                <a:solidFill>
                  <a:schemeClr val="tx1"/>
                </a:solidFill>
                <a:latin typeface="Avenir Next" panose="020B0503020202020204" pitchFamily="34" charset="0"/>
              </a:rPr>
              <a:t>di cui diversi ancora utilizzati</a:t>
            </a:r>
          </a:p>
        </p:txBody>
      </p:sp>
      <p:pic>
        <p:nvPicPr>
          <p:cNvPr id="7" name="Immagine 6">
            <a:extLst>
              <a:ext uri="{FF2B5EF4-FFF2-40B4-BE49-F238E27FC236}">
                <a16:creationId xmlns:a16="http://schemas.microsoft.com/office/drawing/2014/main" id="{79C830F3-58C7-784E-AE69-FB07D226C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588" y="1692373"/>
            <a:ext cx="3515261" cy="2635250"/>
          </a:xfrm>
          <a:prstGeom prst="rect">
            <a:avLst/>
          </a:prstGeom>
        </p:spPr>
      </p:pic>
      <p:pic>
        <p:nvPicPr>
          <p:cNvPr id="9" name="Immagine 8">
            <a:extLst>
              <a:ext uri="{FF2B5EF4-FFF2-40B4-BE49-F238E27FC236}">
                <a16:creationId xmlns:a16="http://schemas.microsoft.com/office/drawing/2014/main" id="{AE94D9AB-336D-164E-AFC2-493852484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388" y="4935298"/>
            <a:ext cx="5121812" cy="3100961"/>
          </a:xfrm>
          <a:prstGeom prst="rect">
            <a:avLst/>
          </a:prstGeom>
        </p:spPr>
      </p:pic>
      <p:sp>
        <p:nvSpPr>
          <p:cNvPr id="10" name="Rettangolo 9">
            <a:extLst>
              <a:ext uri="{FF2B5EF4-FFF2-40B4-BE49-F238E27FC236}">
                <a16:creationId xmlns:a16="http://schemas.microsoft.com/office/drawing/2014/main" id="{A0F37DFE-3B09-8047-B55E-7FF274232A3F}"/>
              </a:ext>
            </a:extLst>
          </p:cNvPr>
          <p:cNvSpPr/>
          <p:nvPr/>
        </p:nvSpPr>
        <p:spPr>
          <a:xfrm>
            <a:off x="620444" y="4714974"/>
            <a:ext cx="6502400" cy="3046988"/>
          </a:xfrm>
          <a:prstGeom prst="rect">
            <a:avLst/>
          </a:prstGeom>
        </p:spPr>
        <p:txBody>
          <a:bodyPr>
            <a:spAutoFit/>
          </a:bodyPr>
          <a:lstStyle/>
          <a:p>
            <a:pPr algn="l" eaLnBrk="1" hangingPunct="1"/>
            <a:r>
              <a:rPr lang="it-IT" altLang="it-IT" b="0" dirty="0">
                <a:solidFill>
                  <a:srgbClr val="FF0000"/>
                </a:solidFill>
                <a:latin typeface="Avenir Next" panose="020B0503020202020204" pitchFamily="34" charset="0"/>
              </a:rPr>
              <a:t>Prima del loro utilizzo in terapia </a:t>
            </a:r>
            <a:r>
              <a:rPr lang="it-IT" altLang="it-IT" b="0" dirty="0">
                <a:latin typeface="Avenir Next" panose="020B0503020202020204" pitchFamily="34" charset="0"/>
              </a:rPr>
              <a:t>si comprese che i batteri erano in grado di elaborare complesse strategie di resistenza agli antibiotici.</a:t>
            </a:r>
          </a:p>
          <a:p>
            <a:pPr algn="l" eaLnBrk="1" hangingPunct="1"/>
            <a:r>
              <a:rPr lang="it-IT" altLang="it-IT" b="0" dirty="0">
                <a:latin typeface="Avenir Next" panose="020B0503020202020204" pitchFamily="34" charset="0"/>
              </a:rPr>
              <a:t> Già alla fine degli anni 40’ negli ospedali inglesi e americani veniva segnalata resistenza alla penicillina nel 50% dei ceppi di Stafilococco Aureo.</a:t>
            </a:r>
          </a:p>
        </p:txBody>
      </p:sp>
      <p:sp>
        <p:nvSpPr>
          <p:cNvPr id="11" name="Rettangolo 10">
            <a:extLst>
              <a:ext uri="{FF2B5EF4-FFF2-40B4-BE49-F238E27FC236}">
                <a16:creationId xmlns:a16="http://schemas.microsoft.com/office/drawing/2014/main" id="{8BA1DCC9-BB37-8142-AA60-3F98563D8F0B}"/>
              </a:ext>
            </a:extLst>
          </p:cNvPr>
          <p:cNvSpPr/>
          <p:nvPr/>
        </p:nvSpPr>
        <p:spPr>
          <a:xfrm rot="10800000" flipV="1">
            <a:off x="214044" y="8014759"/>
            <a:ext cx="7315200" cy="600164"/>
          </a:xfrm>
          <a:prstGeom prst="rect">
            <a:avLst/>
          </a:prstGeom>
        </p:spPr>
        <p:txBody>
          <a:bodyPr wrap="square">
            <a:spAutoFit/>
          </a:bodyPr>
          <a:lstStyle/>
          <a:p>
            <a:pPr hangingPunct="1">
              <a:spcBef>
                <a:spcPct val="0"/>
              </a:spcBef>
            </a:pPr>
            <a:r>
              <a:rPr lang="en-GB" altLang="it-IT" sz="1100" b="0" dirty="0">
                <a:latin typeface="Avenir Next" panose="020B0503020202020204" pitchFamily="34" charset="0"/>
              </a:rPr>
              <a:t>Rammelkamp M. </a:t>
            </a:r>
            <a:r>
              <a:rPr lang="en-GB" altLang="it-IT" sz="1100" b="0" i="1" dirty="0">
                <a:latin typeface="Avenir Next" panose="020B0503020202020204" pitchFamily="34" charset="0"/>
              </a:rPr>
              <a:t>Resistance of Staphylococcus aureus to the action of penicillin.</a:t>
            </a:r>
            <a:r>
              <a:rPr lang="en-GB" altLang="it-IT" sz="1100" b="0" dirty="0">
                <a:latin typeface="Avenir Next" panose="020B0503020202020204" pitchFamily="34" charset="0"/>
              </a:rPr>
              <a:t> Proc </a:t>
            </a:r>
            <a:r>
              <a:rPr lang="en-GB" altLang="it-IT" sz="1100" b="0" dirty="0" err="1">
                <a:latin typeface="Avenir Next" panose="020B0503020202020204" pitchFamily="34" charset="0"/>
              </a:rPr>
              <a:t>Soc</a:t>
            </a:r>
            <a:r>
              <a:rPr lang="en-GB" altLang="it-IT" sz="1100" b="0" dirty="0">
                <a:latin typeface="Avenir Next" panose="020B0503020202020204" pitchFamily="34" charset="0"/>
              </a:rPr>
              <a:t> </a:t>
            </a:r>
            <a:r>
              <a:rPr lang="en-GB" altLang="it-IT" sz="1100" b="0" dirty="0" err="1">
                <a:latin typeface="Avenir Next" panose="020B0503020202020204" pitchFamily="34" charset="0"/>
              </a:rPr>
              <a:t>Exp</a:t>
            </a:r>
            <a:r>
              <a:rPr lang="en-GB" altLang="it-IT" sz="1100" b="0" dirty="0">
                <a:latin typeface="Avenir Next" panose="020B0503020202020204" pitchFamily="34" charset="0"/>
              </a:rPr>
              <a:t> </a:t>
            </a:r>
            <a:r>
              <a:rPr lang="en-GB" altLang="it-IT" sz="1100" b="0" dirty="0" err="1">
                <a:latin typeface="Avenir Next" panose="020B0503020202020204" pitchFamily="34" charset="0"/>
              </a:rPr>
              <a:t>Biol</a:t>
            </a:r>
            <a:r>
              <a:rPr lang="en-GB" altLang="it-IT" sz="1100" b="0" dirty="0">
                <a:latin typeface="Avenir Next" panose="020B0503020202020204" pitchFamily="34" charset="0"/>
              </a:rPr>
              <a:t> Med (1942); 51: 386–89; Barber M, </a:t>
            </a:r>
            <a:r>
              <a:rPr lang="en-GB" altLang="it-IT" sz="1100" b="0" dirty="0" err="1">
                <a:latin typeface="Avenir Next" panose="020B0503020202020204" pitchFamily="34" charset="0"/>
              </a:rPr>
              <a:t>Rozwadowska-Dowzenko</a:t>
            </a:r>
            <a:r>
              <a:rPr lang="en-GB" altLang="it-IT" sz="1100" b="0" dirty="0">
                <a:latin typeface="Avenir Next" panose="020B0503020202020204" pitchFamily="34" charset="0"/>
              </a:rPr>
              <a:t> M </a:t>
            </a:r>
            <a:r>
              <a:rPr lang="en-GB" altLang="it-IT" sz="1100" b="0" i="1" dirty="0">
                <a:latin typeface="Avenir Next" panose="020B0503020202020204" pitchFamily="34" charset="0"/>
              </a:rPr>
              <a:t>Infection by penicillin-resistant staphylococci</a:t>
            </a:r>
            <a:r>
              <a:rPr lang="en-GB" altLang="it-IT" sz="1100" b="0" dirty="0">
                <a:latin typeface="Avenir Next" panose="020B0503020202020204" pitchFamily="34" charset="0"/>
              </a:rPr>
              <a:t> Lancet (1948); 252: 641–44</a:t>
            </a:r>
            <a:endParaRPr lang="it-IT" altLang="it-IT" sz="1100" b="0" dirty="0">
              <a:latin typeface="Avenir Next" panose="020B0503020202020204" pitchFamily="34" charset="0"/>
            </a:endParaRPr>
          </a:p>
        </p:txBody>
      </p:sp>
    </p:spTree>
    <p:extLst>
      <p:ext uri="{BB962C8B-B14F-4D97-AF65-F5344CB8AC3E}">
        <p14:creationId xmlns:p14="http://schemas.microsoft.com/office/powerpoint/2010/main" val="12749746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DC8F72FA-F049-F94E-94C3-4E6CDC2C3210}"/>
              </a:ext>
            </a:extLst>
          </p:cNvPr>
          <p:cNvSpPr/>
          <p:nvPr/>
        </p:nvSpPr>
        <p:spPr>
          <a:xfrm>
            <a:off x="1143000" y="693301"/>
            <a:ext cx="10858500" cy="708898"/>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2800"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La risposta della farmacologia</a:t>
            </a:r>
          </a:p>
        </p:txBody>
      </p:sp>
      <p:sp>
        <p:nvSpPr>
          <p:cNvPr id="3" name="Rettangolo 2">
            <a:extLst>
              <a:ext uri="{FF2B5EF4-FFF2-40B4-BE49-F238E27FC236}">
                <a16:creationId xmlns:a16="http://schemas.microsoft.com/office/drawing/2014/main" id="{715941E9-2EC6-A146-BB30-37D828F200D2}"/>
              </a:ext>
            </a:extLst>
          </p:cNvPr>
          <p:cNvSpPr/>
          <p:nvPr/>
        </p:nvSpPr>
        <p:spPr>
          <a:xfrm>
            <a:off x="393700" y="2209800"/>
            <a:ext cx="9626600" cy="4524315"/>
          </a:xfrm>
          <a:prstGeom prst="rect">
            <a:avLst/>
          </a:prstGeom>
        </p:spPr>
        <p:txBody>
          <a:bodyPr wrap="square">
            <a:spAutoFit/>
          </a:bodyPr>
          <a:lstStyle/>
          <a:p>
            <a:pPr algn="l" eaLnBrk="1" hangingPunct="1"/>
            <a:r>
              <a:rPr lang="it-IT" altLang="it-IT" sz="3200" b="0" dirty="0">
                <a:latin typeface="Avenir Next" panose="020B0503020202020204" pitchFamily="34" charset="0"/>
              </a:rPr>
              <a:t>I batteri, evidenziarono la capacità di produrre enzimi di resistenza nei confronti della penicillina, e  le aziende  farmaceutiche risposero mettendo in campo penicilline semisintetiche come  </a:t>
            </a:r>
            <a:r>
              <a:rPr lang="it-IT" altLang="it-IT" sz="3200" b="0" i="1" dirty="0" err="1">
                <a:solidFill>
                  <a:srgbClr val="FF0000"/>
                </a:solidFill>
                <a:latin typeface="Avenir Next" panose="020B0503020202020204" pitchFamily="34" charset="0"/>
              </a:rPr>
              <a:t>meticillina</a:t>
            </a:r>
            <a:r>
              <a:rPr lang="it-IT" altLang="it-IT" sz="3200" b="0" dirty="0">
                <a:solidFill>
                  <a:srgbClr val="FF0000"/>
                </a:solidFill>
                <a:latin typeface="Avenir Next" panose="020B0503020202020204" pitchFamily="34" charset="0"/>
              </a:rPr>
              <a:t> e </a:t>
            </a:r>
            <a:r>
              <a:rPr lang="it-IT" altLang="it-IT" sz="3200" b="0" i="1" dirty="0">
                <a:solidFill>
                  <a:srgbClr val="FF0000"/>
                </a:solidFill>
                <a:latin typeface="Avenir Next" panose="020B0503020202020204" pitchFamily="34" charset="0"/>
              </a:rPr>
              <a:t>cefalosporine</a:t>
            </a:r>
            <a:r>
              <a:rPr lang="it-IT" altLang="it-IT" sz="3200" b="0" dirty="0">
                <a:latin typeface="Avenir Next" panose="020B0503020202020204" pitchFamily="34" charset="0"/>
              </a:rPr>
              <a:t>. </a:t>
            </a:r>
          </a:p>
          <a:p>
            <a:pPr algn="l" eaLnBrk="1" hangingPunct="1"/>
            <a:r>
              <a:rPr lang="it-IT" altLang="it-IT" sz="3200" b="0" dirty="0">
                <a:latin typeface="Avenir Next" panose="020B0503020202020204" pitchFamily="34" charset="0"/>
              </a:rPr>
              <a:t>Alcuni mesi dopo che la </a:t>
            </a:r>
            <a:r>
              <a:rPr lang="it-IT" altLang="it-IT" sz="3200" b="0" dirty="0" err="1">
                <a:latin typeface="Avenir Next" panose="020B0503020202020204" pitchFamily="34" charset="0"/>
              </a:rPr>
              <a:t>meticillina</a:t>
            </a:r>
            <a:r>
              <a:rPr lang="it-IT" altLang="it-IT" sz="3200" b="0" dirty="0">
                <a:latin typeface="Avenir Next" panose="020B0503020202020204" pitchFamily="34" charset="0"/>
              </a:rPr>
              <a:t> era stata commercializzata (ottobre 1960), furono segnalati alcuni  ceppi </a:t>
            </a:r>
            <a:r>
              <a:rPr lang="it-IT" altLang="it-IT" sz="3200" b="0" dirty="0" err="1">
                <a:latin typeface="Avenir Next" panose="020B0503020202020204" pitchFamily="34" charset="0"/>
              </a:rPr>
              <a:t>meticillina</a:t>
            </a:r>
            <a:r>
              <a:rPr lang="it-IT" altLang="it-IT" sz="3200" b="0" dirty="0">
                <a:latin typeface="Avenir Next" panose="020B0503020202020204" pitchFamily="34" charset="0"/>
              </a:rPr>
              <a:t>-resistenti.</a:t>
            </a:r>
            <a:br>
              <a:rPr lang="it-IT" altLang="it-IT" sz="3200" b="0" dirty="0">
                <a:latin typeface="Avenir Next" panose="020B0503020202020204" pitchFamily="34" charset="0"/>
              </a:rPr>
            </a:br>
            <a:endParaRPr lang="it-IT" altLang="it-IT" sz="3200" b="0" dirty="0">
              <a:latin typeface="Avenir Next" panose="020B0503020202020204" pitchFamily="34" charset="0"/>
            </a:endParaRPr>
          </a:p>
        </p:txBody>
      </p:sp>
      <p:pic>
        <p:nvPicPr>
          <p:cNvPr id="5" name="Immagine 4">
            <a:extLst>
              <a:ext uri="{FF2B5EF4-FFF2-40B4-BE49-F238E27FC236}">
                <a16:creationId xmlns:a16="http://schemas.microsoft.com/office/drawing/2014/main" id="{28A6A74C-1C2E-0B41-9DFA-717FCBADB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229" y="3340100"/>
            <a:ext cx="2358571" cy="1320800"/>
          </a:xfrm>
          <a:prstGeom prst="rect">
            <a:avLst/>
          </a:prstGeom>
        </p:spPr>
      </p:pic>
      <p:sp>
        <p:nvSpPr>
          <p:cNvPr id="6" name="Rettangolo 5">
            <a:extLst>
              <a:ext uri="{FF2B5EF4-FFF2-40B4-BE49-F238E27FC236}">
                <a16:creationId xmlns:a16="http://schemas.microsoft.com/office/drawing/2014/main" id="{A857DCDA-5C60-AF4F-9CBA-AC406DF078B7}"/>
              </a:ext>
            </a:extLst>
          </p:cNvPr>
          <p:cNvSpPr/>
          <p:nvPr/>
        </p:nvSpPr>
        <p:spPr>
          <a:xfrm>
            <a:off x="647700" y="7552223"/>
            <a:ext cx="11849100" cy="461665"/>
          </a:xfrm>
          <a:prstGeom prst="rect">
            <a:avLst/>
          </a:prstGeom>
        </p:spPr>
        <p:txBody>
          <a:bodyPr wrap="square">
            <a:spAutoFit/>
          </a:bodyPr>
          <a:lstStyle/>
          <a:p>
            <a:pPr hangingPunct="1">
              <a:spcBef>
                <a:spcPct val="0"/>
              </a:spcBef>
            </a:pPr>
            <a:r>
              <a:rPr lang="en-GB" altLang="it-IT" sz="1200" b="0" dirty="0">
                <a:latin typeface="Avenir Next" panose="020B0503020202020204" pitchFamily="34" charset="0"/>
              </a:rPr>
              <a:t>Frère JM. </a:t>
            </a:r>
            <a:r>
              <a:rPr lang="en-GB" altLang="it-IT" sz="1200" i="1" dirty="0">
                <a:latin typeface="Avenir Next" panose="020B0503020202020204" pitchFamily="34" charset="0"/>
              </a:rPr>
              <a:t>Beta-lactamases and bacterial resistance to antibiotics</a:t>
            </a:r>
            <a:r>
              <a:rPr lang="en-GB" altLang="it-IT" sz="1200" dirty="0">
                <a:latin typeface="Avenir Next" panose="020B0503020202020204" pitchFamily="34" charset="0"/>
              </a:rPr>
              <a:t> </a:t>
            </a:r>
            <a:r>
              <a:rPr lang="en-GB" altLang="it-IT" sz="1200" b="0" dirty="0" err="1">
                <a:latin typeface="Avenir Next" panose="020B0503020202020204" pitchFamily="34" charset="0"/>
              </a:rPr>
              <a:t>Mol</a:t>
            </a:r>
            <a:r>
              <a:rPr lang="en-GB" altLang="it-IT" sz="1200" b="0" dirty="0">
                <a:latin typeface="Avenir Next" panose="020B0503020202020204" pitchFamily="34" charset="0"/>
              </a:rPr>
              <a:t> </a:t>
            </a:r>
            <a:r>
              <a:rPr lang="en-GB" altLang="it-IT" sz="1200" b="0" dirty="0" err="1">
                <a:latin typeface="Avenir Next" panose="020B0503020202020204" pitchFamily="34" charset="0"/>
              </a:rPr>
              <a:t>Microbiol</a:t>
            </a:r>
            <a:r>
              <a:rPr lang="en-GB" altLang="it-IT" sz="1200" b="0" dirty="0">
                <a:latin typeface="Avenir Next" panose="020B0503020202020204" pitchFamily="34" charset="0"/>
              </a:rPr>
              <a:t>. (1995);16(3):385-95; </a:t>
            </a:r>
            <a:r>
              <a:rPr lang="en-US" altLang="it-IT" sz="1200" b="0" dirty="0" err="1">
                <a:latin typeface="Avenir Next" panose="020B0503020202020204" pitchFamily="34" charset="0"/>
              </a:rPr>
              <a:t>Zechovsky</a:t>
            </a:r>
            <a:r>
              <a:rPr lang="en-US" altLang="it-IT" sz="1200" b="0" dirty="0">
                <a:latin typeface="Avenir Next" panose="020B0503020202020204" pitchFamily="34" charset="0"/>
              </a:rPr>
              <a:t> N. </a:t>
            </a:r>
            <a:r>
              <a:rPr lang="en-US" altLang="it-IT" sz="1200" i="1" dirty="0">
                <a:latin typeface="Avenir Next" panose="020B0503020202020204" pitchFamily="34" charset="0"/>
              </a:rPr>
              <a:t>La resistance des </a:t>
            </a:r>
            <a:r>
              <a:rPr lang="en-US" altLang="it-IT" sz="1200" i="1" dirty="0" err="1">
                <a:latin typeface="Avenir Next" panose="020B0503020202020204" pitchFamily="34" charset="0"/>
              </a:rPr>
              <a:t>staphylocoques</a:t>
            </a:r>
            <a:r>
              <a:rPr lang="en-US" altLang="it-IT" sz="1200" i="1" dirty="0">
                <a:latin typeface="Avenir Next" panose="020B0503020202020204" pitchFamily="34" charset="0"/>
              </a:rPr>
              <a:t> a la </a:t>
            </a:r>
            <a:r>
              <a:rPr lang="en-US" altLang="it-IT" sz="1200" i="1" dirty="0" err="1">
                <a:latin typeface="Avenir Next" panose="020B0503020202020204" pitchFamily="34" charset="0"/>
              </a:rPr>
              <a:t>methicilline</a:t>
            </a:r>
            <a:r>
              <a:rPr lang="en-US" altLang="it-IT" sz="1200" i="1" dirty="0">
                <a:latin typeface="Avenir Next" panose="020B0503020202020204" pitchFamily="34" charset="0"/>
              </a:rPr>
              <a:t> </a:t>
            </a:r>
            <a:r>
              <a:rPr lang="en-US" altLang="it-IT" sz="1200" b="0" i="1" dirty="0">
                <a:latin typeface="Avenir Next" panose="020B0503020202020204" pitchFamily="34" charset="0"/>
              </a:rPr>
              <a:t>(Resistance of staphylococcus to methicillin).</a:t>
            </a:r>
            <a:r>
              <a:rPr lang="en-US" altLang="it-IT" sz="1200" b="0" dirty="0">
                <a:latin typeface="Avenir Next" panose="020B0503020202020204" pitchFamily="34" charset="0"/>
              </a:rPr>
              <a:t> </a:t>
            </a:r>
            <a:r>
              <a:rPr lang="en-US" altLang="it-IT" sz="1200" b="0" dirty="0" err="1">
                <a:latin typeface="Avenir Next" panose="020B0503020202020204" pitchFamily="34" charset="0"/>
              </a:rPr>
              <a:t>Nouv</a:t>
            </a:r>
            <a:r>
              <a:rPr lang="en-US" altLang="it-IT" sz="1200" b="0" dirty="0">
                <a:latin typeface="Avenir Next" panose="020B0503020202020204" pitchFamily="34" charset="0"/>
              </a:rPr>
              <a:t> Presse Med 1974; 3: 433–37</a:t>
            </a:r>
            <a:endParaRPr lang="it-IT" altLang="it-IT" sz="1200" b="0" dirty="0">
              <a:latin typeface="Avenir Next" panose="020B0503020202020204" pitchFamily="34" charset="0"/>
            </a:endParaRPr>
          </a:p>
        </p:txBody>
      </p:sp>
    </p:spTree>
    <p:extLst>
      <p:ext uri="{BB962C8B-B14F-4D97-AF65-F5344CB8AC3E}">
        <p14:creationId xmlns:p14="http://schemas.microsoft.com/office/powerpoint/2010/main" val="74282868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B4E23497-2BA5-534F-A489-E5B86E242898}"/>
              </a:ext>
            </a:extLst>
          </p:cNvPr>
          <p:cNvSpPr/>
          <p:nvPr/>
        </p:nvSpPr>
        <p:spPr>
          <a:xfrm>
            <a:off x="812800" y="420251"/>
            <a:ext cx="11417300" cy="708898"/>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2800"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Le prime critiche ad una visione da «guerra ai batteri»</a:t>
            </a:r>
          </a:p>
        </p:txBody>
      </p:sp>
      <p:sp>
        <p:nvSpPr>
          <p:cNvPr id="3" name="Rettangolo 2">
            <a:extLst>
              <a:ext uri="{FF2B5EF4-FFF2-40B4-BE49-F238E27FC236}">
                <a16:creationId xmlns:a16="http://schemas.microsoft.com/office/drawing/2014/main" id="{2E6249DC-E980-5141-9A99-B33C87AB403B}"/>
              </a:ext>
            </a:extLst>
          </p:cNvPr>
          <p:cNvSpPr/>
          <p:nvPr/>
        </p:nvSpPr>
        <p:spPr>
          <a:xfrm>
            <a:off x="152400" y="1669157"/>
            <a:ext cx="8140700" cy="5262979"/>
          </a:xfrm>
          <a:prstGeom prst="rect">
            <a:avLst/>
          </a:prstGeom>
        </p:spPr>
        <p:txBody>
          <a:bodyPr wrap="square">
            <a:spAutoFit/>
          </a:bodyPr>
          <a:lstStyle/>
          <a:p>
            <a:pPr eaLnBrk="1" hangingPunct="1"/>
            <a:r>
              <a:rPr lang="it-IT" altLang="it-IT" sz="2800" b="0" dirty="0">
                <a:latin typeface="Avenir Next" panose="020B0503020202020204" pitchFamily="34" charset="0"/>
              </a:rPr>
              <a:t>Alcuni studiosi , tra cui il microbiologo </a:t>
            </a:r>
            <a:r>
              <a:rPr lang="it-IT" altLang="it-IT" sz="2800" dirty="0" err="1">
                <a:latin typeface="Avenir Next" panose="020B0503020202020204" pitchFamily="34" charset="0"/>
              </a:rPr>
              <a:t>Joshua</a:t>
            </a:r>
            <a:r>
              <a:rPr lang="it-IT" altLang="it-IT" sz="2800" dirty="0">
                <a:latin typeface="Avenir Next" panose="020B0503020202020204" pitchFamily="34" charset="0"/>
              </a:rPr>
              <a:t> </a:t>
            </a:r>
            <a:r>
              <a:rPr lang="it-IT" altLang="it-IT" sz="2800" dirty="0" err="1">
                <a:latin typeface="Avenir Next" panose="020B0503020202020204" pitchFamily="34" charset="0"/>
              </a:rPr>
              <a:t>Lederberg</a:t>
            </a:r>
            <a:r>
              <a:rPr lang="it-IT" altLang="it-IT" sz="2800" b="0" dirty="0">
                <a:latin typeface="Avenir Next" panose="020B0503020202020204" pitchFamily="34" charset="0"/>
              </a:rPr>
              <a:t>, previdero i rischi di un abuso di un’arma tanto potente, quanto sproporzionata, chiedendosi se avesse senso cercare di fare «tabula rasa» dei microrganismi patogeni per l’uomo (anziché limitarsi a contrastarne l’azione secondo necessità)</a:t>
            </a:r>
          </a:p>
          <a:p>
            <a:pPr eaLnBrk="1" hangingPunct="1"/>
            <a:r>
              <a:rPr lang="it-IT" altLang="it-IT" sz="2800" b="0" dirty="0">
                <a:latin typeface="Avenir Next" panose="020B0503020202020204" pitchFamily="34" charset="0"/>
              </a:rPr>
              <a:t>Facendo presente che vi era </a:t>
            </a:r>
            <a:r>
              <a:rPr lang="it-IT" altLang="it-IT" sz="2800" b="0" dirty="0">
                <a:solidFill>
                  <a:srgbClr val="FF0000"/>
                </a:solidFill>
                <a:latin typeface="Avenir Next" panose="020B0503020202020204" pitchFamily="34" charset="0"/>
              </a:rPr>
              <a:t>l’enorme rischio di provocare un vero e proprio programma</a:t>
            </a:r>
            <a:r>
              <a:rPr lang="it-IT" altLang="it-IT" sz="2800" b="0" dirty="0">
                <a:latin typeface="Avenir Next" panose="020B0503020202020204" pitchFamily="34" charset="0"/>
              </a:rPr>
              <a:t> di </a:t>
            </a:r>
            <a:r>
              <a:rPr lang="it-IT" altLang="it-IT" sz="2800" i="1" dirty="0">
                <a:latin typeface="Avenir Next" panose="020B0503020202020204" pitchFamily="34" charset="0"/>
              </a:rPr>
              <a:t>selezione artificiale</a:t>
            </a:r>
            <a:r>
              <a:rPr lang="it-IT" altLang="it-IT" sz="2800" dirty="0">
                <a:latin typeface="Avenir Next" panose="020B0503020202020204" pitchFamily="34" charset="0"/>
              </a:rPr>
              <a:t> </a:t>
            </a:r>
            <a:r>
              <a:rPr lang="it-IT" altLang="it-IT" sz="2800" b="0" dirty="0">
                <a:latin typeface="Avenir Next" panose="020B0503020202020204" pitchFamily="34" charset="0"/>
              </a:rPr>
              <a:t>nei confronti </a:t>
            </a:r>
            <a:br>
              <a:rPr lang="it-IT" altLang="it-IT" sz="2800" b="0" dirty="0">
                <a:latin typeface="Avenir Next" panose="020B0503020202020204" pitchFamily="34" charset="0"/>
              </a:rPr>
            </a:br>
            <a:r>
              <a:rPr lang="it-IT" altLang="it-IT" sz="2800" b="0" dirty="0">
                <a:latin typeface="Avenir Next" panose="020B0503020202020204" pitchFamily="34" charset="0"/>
              </a:rPr>
              <a:t>di quella che rappresenta da miliardi di anni, </a:t>
            </a:r>
            <a:br>
              <a:rPr lang="it-IT" altLang="it-IT" sz="2800" b="0" dirty="0">
                <a:latin typeface="Avenir Next" panose="020B0503020202020204" pitchFamily="34" charset="0"/>
              </a:rPr>
            </a:br>
            <a:r>
              <a:rPr lang="it-IT" altLang="it-IT" sz="2800" b="0" dirty="0">
                <a:latin typeface="Avenir Next" panose="020B0503020202020204" pitchFamily="34" charset="0"/>
              </a:rPr>
              <a:t>la </a:t>
            </a:r>
            <a:r>
              <a:rPr lang="it-IT" altLang="it-IT" sz="2800" dirty="0">
                <a:latin typeface="Avenir Next" panose="020B0503020202020204" pitchFamily="34" charset="0"/>
              </a:rPr>
              <a:t>componente fondamentale della biosfera</a:t>
            </a:r>
            <a:r>
              <a:rPr lang="it-IT" altLang="it-IT" dirty="0"/>
              <a:t>.</a:t>
            </a:r>
          </a:p>
        </p:txBody>
      </p:sp>
      <p:sp>
        <p:nvSpPr>
          <p:cNvPr id="4" name="Rettangolo 3">
            <a:extLst>
              <a:ext uri="{FF2B5EF4-FFF2-40B4-BE49-F238E27FC236}">
                <a16:creationId xmlns:a16="http://schemas.microsoft.com/office/drawing/2014/main" id="{C0632847-0921-7647-8839-F2DC07AEA395}"/>
              </a:ext>
            </a:extLst>
          </p:cNvPr>
          <p:cNvSpPr/>
          <p:nvPr/>
        </p:nvSpPr>
        <p:spPr>
          <a:xfrm>
            <a:off x="-38100" y="7472144"/>
            <a:ext cx="8255000" cy="461665"/>
          </a:xfrm>
          <a:prstGeom prst="rect">
            <a:avLst/>
          </a:prstGeom>
        </p:spPr>
        <p:txBody>
          <a:bodyPr wrap="square">
            <a:spAutoFit/>
          </a:bodyPr>
          <a:lstStyle/>
          <a:p>
            <a:pPr eaLnBrk="1" hangingPunct="1">
              <a:defRPr/>
            </a:pPr>
            <a:r>
              <a:rPr lang="en-US" sz="1200" b="0" i="1" dirty="0">
                <a:latin typeface="Avenir Next" panose="020B0503020202020204" pitchFamily="34" charset="0"/>
              </a:rPr>
              <a:t>Microbial Evolution and Co-Adaptation: A Tribute to the Life and Scientific Legacies </a:t>
            </a:r>
            <a:br>
              <a:rPr lang="en-US" sz="1200" b="0" i="1" dirty="0">
                <a:latin typeface="Avenir Next" panose="020B0503020202020204" pitchFamily="34" charset="0"/>
              </a:rPr>
            </a:br>
            <a:r>
              <a:rPr lang="en-US" sz="1200" b="0" i="1" dirty="0">
                <a:latin typeface="Avenir Next" panose="020B0503020202020204" pitchFamily="34" charset="0"/>
              </a:rPr>
              <a:t>of Joshua Lederberg: Workshop Summary</a:t>
            </a:r>
            <a:r>
              <a:rPr lang="en-US" sz="1200" b="0" dirty="0">
                <a:latin typeface="Avenir Next" panose="020B0503020202020204" pitchFamily="34" charset="0"/>
              </a:rPr>
              <a:t>. </a:t>
            </a:r>
            <a:r>
              <a:rPr lang="en-US" sz="1200" b="0" dirty="0">
                <a:latin typeface="Avenir Next" panose="020B0503020202020204" pitchFamily="34" charset="0"/>
                <a:hlinkClick r:id="rId2"/>
              </a:rPr>
              <a:t>http://www.ncbi.nlm.nih.gov/books/NBK45710/</a:t>
            </a:r>
            <a:r>
              <a:rPr lang="en-US" sz="1200" b="0" dirty="0">
                <a:latin typeface="Avenir Next" panose="020B0503020202020204" pitchFamily="34" charset="0"/>
              </a:rPr>
              <a:t>   </a:t>
            </a:r>
            <a:endParaRPr lang="it-IT" sz="1200" b="0" dirty="0">
              <a:latin typeface="Avenir Next" panose="020B0503020202020204" pitchFamily="34" charset="0"/>
            </a:endParaRPr>
          </a:p>
        </p:txBody>
      </p:sp>
      <p:pic>
        <p:nvPicPr>
          <p:cNvPr id="6" name="Immagine 5">
            <a:extLst>
              <a:ext uri="{FF2B5EF4-FFF2-40B4-BE49-F238E27FC236}">
                <a16:creationId xmlns:a16="http://schemas.microsoft.com/office/drawing/2014/main" id="{F3EE24ED-787D-9844-A585-5460605FB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300" y="1975023"/>
            <a:ext cx="3895968" cy="2155216"/>
          </a:xfrm>
          <a:prstGeom prst="rect">
            <a:avLst/>
          </a:prstGeom>
        </p:spPr>
      </p:pic>
      <p:sp>
        <p:nvSpPr>
          <p:cNvPr id="7" name="Rettangolo 6">
            <a:extLst>
              <a:ext uri="{FF2B5EF4-FFF2-40B4-BE49-F238E27FC236}">
                <a16:creationId xmlns:a16="http://schemas.microsoft.com/office/drawing/2014/main" id="{9046FA7A-19A3-364B-BBDB-23620FFEC0E3}"/>
              </a:ext>
            </a:extLst>
          </p:cNvPr>
          <p:cNvSpPr/>
          <p:nvPr/>
        </p:nvSpPr>
        <p:spPr>
          <a:xfrm>
            <a:off x="8661401" y="4648199"/>
            <a:ext cx="4226168" cy="1754326"/>
          </a:xfrm>
          <a:prstGeom prst="rect">
            <a:avLst/>
          </a:prstGeom>
        </p:spPr>
        <p:txBody>
          <a:bodyPr wrap="square">
            <a:spAutoFit/>
          </a:bodyPr>
          <a:lstStyle/>
          <a:p>
            <a:pPr>
              <a:spcAft>
                <a:spcPts val="2100"/>
              </a:spcAft>
            </a:pPr>
            <a:r>
              <a:rPr lang="it-IT" sz="1800" b="0" dirty="0">
                <a:solidFill>
                  <a:srgbClr val="444444"/>
                </a:solidFill>
                <a:latin typeface="Avenir Next" panose="020B0503020202020204" pitchFamily="34" charset="0"/>
                <a:ea typeface="Times New Roman" panose="02020603050405020304" pitchFamily="18" charset="0"/>
                <a:cs typeface="Times New Roman" panose="02020603050405020304" pitchFamily="18" charset="0"/>
              </a:rPr>
              <a:t>La sua ricerca, che riguardava i meccanismi di scambio genetico nei batteri, lo aveva portato alla scoperta della </a:t>
            </a:r>
            <a:r>
              <a:rPr lang="it-IT" sz="1800" dirty="0">
                <a:solidFill>
                  <a:srgbClr val="FF0000"/>
                </a:solidFill>
                <a:latin typeface="Avenir Next" panose="020B0503020202020204" pitchFamily="34" charset="0"/>
                <a:ea typeface="Times New Roman" panose="02020603050405020304" pitchFamily="18" charset="0"/>
                <a:cs typeface="Times New Roman" panose="02020603050405020304" pitchFamily="18" charset="0"/>
              </a:rPr>
              <a:t>coniugazione batterica</a:t>
            </a:r>
            <a:r>
              <a:rPr lang="it-IT" sz="1800" b="0" dirty="0">
                <a:solidFill>
                  <a:srgbClr val="444444"/>
                </a:solidFill>
                <a:latin typeface="Avenir Next" panose="020B0503020202020204" pitchFamily="34" charset="0"/>
                <a:ea typeface="Times New Roman" panose="02020603050405020304" pitchFamily="18" charset="0"/>
                <a:cs typeface="Times New Roman" panose="02020603050405020304" pitchFamily="18" charset="0"/>
              </a:rPr>
              <a:t>, per cui si aggiudicò il Nobel. (su </a:t>
            </a:r>
            <a:r>
              <a:rPr lang="it-IT" sz="1800" b="0" dirty="0" err="1">
                <a:solidFill>
                  <a:srgbClr val="444444"/>
                </a:solidFill>
                <a:latin typeface="Avenir Next" panose="020B0503020202020204" pitchFamily="34" charset="0"/>
                <a:ea typeface="Times New Roman" panose="02020603050405020304" pitchFamily="18" charset="0"/>
                <a:cs typeface="Times New Roman" panose="02020603050405020304" pitchFamily="18" charset="0"/>
              </a:rPr>
              <a:t>E.Coli</a:t>
            </a:r>
            <a:r>
              <a:rPr lang="it-IT" sz="1800" b="0" dirty="0">
                <a:solidFill>
                  <a:srgbClr val="444444"/>
                </a:solidFill>
                <a:latin typeface="Avenir Next" panose="020B0503020202020204" pitchFamily="34" charset="0"/>
                <a:ea typeface="Times New Roman" panose="02020603050405020304" pitchFamily="18" charset="0"/>
                <a:cs typeface="Times New Roman" panose="02020603050405020304" pitchFamily="18" charset="0"/>
              </a:rPr>
              <a:t>)</a:t>
            </a:r>
            <a:endParaRPr lang="it-IT" sz="1800" b="0" dirty="0">
              <a:latin typeface="Avenir Next" panose="020B0503020202020204" pitchFamily="34" charset="0"/>
              <a:ea typeface="Calibri" panose="020F0502020204030204" pitchFamily="34" charset="0"/>
              <a:cs typeface="Times New Roman" panose="02020603050405020304" pitchFamily="18" charset="0"/>
            </a:endParaRPr>
          </a:p>
        </p:txBody>
      </p:sp>
      <p:sp>
        <p:nvSpPr>
          <p:cNvPr id="8" name="Rettangolo 7">
            <a:extLst>
              <a:ext uri="{FF2B5EF4-FFF2-40B4-BE49-F238E27FC236}">
                <a16:creationId xmlns:a16="http://schemas.microsoft.com/office/drawing/2014/main" id="{196A6288-D0C9-6443-8428-F23DFE554164}"/>
              </a:ext>
            </a:extLst>
          </p:cNvPr>
          <p:cNvSpPr/>
          <p:nvPr/>
        </p:nvSpPr>
        <p:spPr>
          <a:xfrm>
            <a:off x="8293100" y="6769100"/>
            <a:ext cx="4594468" cy="1754326"/>
          </a:xfrm>
          <a:prstGeom prst="rect">
            <a:avLst/>
          </a:prstGeom>
        </p:spPr>
        <p:txBody>
          <a:bodyPr wrap="square">
            <a:spAutoFit/>
          </a:bodyPr>
          <a:lstStyle/>
          <a:p>
            <a:r>
              <a:rPr lang="it-IT" sz="1800" b="0" dirty="0">
                <a:solidFill>
                  <a:srgbClr val="444444"/>
                </a:solidFill>
                <a:latin typeface="Avenir Next" panose="020B0503020202020204" pitchFamily="34" charset="0"/>
                <a:ea typeface="Calibri" panose="020F0502020204030204" pitchFamily="34" charset="0"/>
                <a:cs typeface="Times New Roman" panose="02020603050405020304" pitchFamily="18" charset="0"/>
              </a:rPr>
              <a:t>la </a:t>
            </a:r>
            <a:r>
              <a:rPr lang="it-IT" sz="1800" i="1" dirty="0">
                <a:solidFill>
                  <a:srgbClr val="FF0000"/>
                </a:solidFill>
                <a:latin typeface="Avenir Next" panose="020B0503020202020204" pitchFamily="34" charset="0"/>
                <a:ea typeface="Calibri" panose="020F0502020204030204" pitchFamily="34" charset="0"/>
                <a:cs typeface="Times New Roman" panose="02020603050405020304" pitchFamily="18" charset="0"/>
              </a:rPr>
              <a:t>replica </a:t>
            </a:r>
            <a:r>
              <a:rPr lang="it-IT" sz="1800" i="1" dirty="0" err="1">
                <a:solidFill>
                  <a:srgbClr val="FF0000"/>
                </a:solidFill>
                <a:latin typeface="Avenir Next" panose="020B0503020202020204" pitchFamily="34" charset="0"/>
                <a:ea typeface="Calibri" panose="020F0502020204030204" pitchFamily="34" charset="0"/>
                <a:cs typeface="Times New Roman" panose="02020603050405020304" pitchFamily="18" charset="0"/>
              </a:rPr>
              <a:t>plating</a:t>
            </a:r>
            <a:r>
              <a:rPr lang="it-IT" sz="1800" b="0" dirty="0">
                <a:solidFill>
                  <a:srgbClr val="444444"/>
                </a:solidFill>
                <a:latin typeface="Avenir Next" panose="020B0503020202020204" pitchFamily="34" charset="0"/>
                <a:ea typeface="Calibri" panose="020F0502020204030204" pitchFamily="34" charset="0"/>
                <a:cs typeface="Times New Roman" panose="02020603050405020304" pitchFamily="18" charset="0"/>
              </a:rPr>
              <a:t>, che permise loro l’identificazione di ceppi antibiotico-resistenti, senza esporre i ceppi al farmaco, dimostrando che la resistenza è una </a:t>
            </a:r>
            <a:r>
              <a:rPr lang="it-IT" sz="1800" b="0" i="1" dirty="0">
                <a:solidFill>
                  <a:srgbClr val="004AFF"/>
                </a:solidFill>
                <a:latin typeface="Avenir Next" panose="020B0503020202020204" pitchFamily="34" charset="0"/>
                <a:ea typeface="Calibri" panose="020F0502020204030204" pitchFamily="34" charset="0"/>
                <a:cs typeface="Times New Roman" panose="02020603050405020304" pitchFamily="18" charset="0"/>
              </a:rPr>
              <a:t>mutazione genetica </a:t>
            </a:r>
            <a:r>
              <a:rPr lang="it-IT" sz="1800" b="0" dirty="0">
                <a:solidFill>
                  <a:srgbClr val="444444"/>
                </a:solidFill>
                <a:latin typeface="Avenir Next" panose="020B0503020202020204" pitchFamily="34" charset="0"/>
                <a:ea typeface="Calibri" panose="020F0502020204030204" pitchFamily="34" charset="0"/>
                <a:cs typeface="Times New Roman" panose="02020603050405020304" pitchFamily="18" charset="0"/>
              </a:rPr>
              <a:t>e non un adattamento</a:t>
            </a:r>
            <a:r>
              <a:rPr lang="it-IT" sz="1800" b="0" dirty="0">
                <a:latin typeface="Avenir Next" panose="020B0503020202020204" pitchFamily="34" charset="0"/>
              </a:rPr>
              <a:t> </a:t>
            </a:r>
          </a:p>
        </p:txBody>
      </p:sp>
    </p:spTree>
    <p:extLst>
      <p:ext uri="{BB962C8B-B14F-4D97-AF65-F5344CB8AC3E}">
        <p14:creationId xmlns:p14="http://schemas.microsoft.com/office/powerpoint/2010/main" val="19373298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laio 1">
            <a:extLst>
              <a:ext uri="{FF2B5EF4-FFF2-40B4-BE49-F238E27FC236}">
                <a16:creationId xmlns:a16="http://schemas.microsoft.com/office/drawing/2014/main" id="{EAF9D818-CDF5-BA44-BE70-A6E0899CC68B}"/>
              </a:ext>
            </a:extLst>
          </p:cNvPr>
          <p:cNvSpPr/>
          <p:nvPr/>
        </p:nvSpPr>
        <p:spPr>
          <a:xfrm>
            <a:off x="825500" y="236101"/>
            <a:ext cx="11430000" cy="708898"/>
          </a:xfrm>
          <a:prstGeom prst="beve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2800" b="0" i="0" u="none" strike="noStrike" cap="none" spc="0" normalizeH="0" baseline="0" dirty="0">
                <a:ln>
                  <a:noFill/>
                </a:ln>
                <a:solidFill>
                  <a:srgbClr val="FFFF00"/>
                </a:solidFill>
                <a:effectLst/>
                <a:uFillTx/>
                <a:latin typeface="Avenir Next" panose="020B0503020202020204" pitchFamily="34" charset="0"/>
                <a:ea typeface="+mn-ea"/>
                <a:cs typeface="+mn-cs"/>
                <a:sym typeface="Helvetica Neue Medium"/>
              </a:rPr>
              <a:t>Antibioticoterapia: solo successi o riduzionismo scientifico</a:t>
            </a:r>
          </a:p>
        </p:txBody>
      </p:sp>
      <p:sp>
        <p:nvSpPr>
          <p:cNvPr id="3" name="Rettangolo 2">
            <a:extLst>
              <a:ext uri="{FF2B5EF4-FFF2-40B4-BE49-F238E27FC236}">
                <a16:creationId xmlns:a16="http://schemas.microsoft.com/office/drawing/2014/main" id="{D6CB1B8D-7396-A24C-B893-9F7639EC3202}"/>
              </a:ext>
            </a:extLst>
          </p:cNvPr>
          <p:cNvSpPr/>
          <p:nvPr/>
        </p:nvSpPr>
        <p:spPr>
          <a:xfrm>
            <a:off x="444500" y="1105180"/>
            <a:ext cx="6273800" cy="7109639"/>
          </a:xfrm>
          <a:prstGeom prst="rect">
            <a:avLst/>
          </a:prstGeom>
        </p:spPr>
        <p:txBody>
          <a:bodyPr wrap="square">
            <a:spAutoFit/>
          </a:bodyPr>
          <a:lstStyle/>
          <a:p>
            <a:pPr algn="l"/>
            <a:r>
              <a:rPr lang="it-IT" altLang="it-IT" b="0" dirty="0">
                <a:latin typeface="Avenir Next" panose="020B0503020202020204" pitchFamily="34" charset="0"/>
              </a:rPr>
              <a:t>Sicuramente la scienza ha prodotto risultati nella nostra capacità di individuare, prevenire e curare le malattie infettive (derivante dall’utilizzo di alta tecnologia e dalle grandi scoperte nell’ambito della genomica). </a:t>
            </a:r>
            <a:br>
              <a:rPr lang="it-IT" altLang="it-IT" b="0" dirty="0">
                <a:latin typeface="Avenir Next" panose="020B0503020202020204" pitchFamily="34" charset="0"/>
              </a:rPr>
            </a:br>
            <a:endParaRPr lang="it-IT" altLang="it-IT" b="0" dirty="0">
              <a:latin typeface="Avenir Next" panose="020B0503020202020204" pitchFamily="34" charset="0"/>
            </a:endParaRPr>
          </a:p>
          <a:p>
            <a:pPr algn="l"/>
            <a:r>
              <a:rPr lang="it-IT" altLang="it-IT" b="0" dirty="0">
                <a:latin typeface="Avenir Next" panose="020B0503020202020204" pitchFamily="34" charset="0"/>
              </a:rPr>
              <a:t>La superficialità circa </a:t>
            </a:r>
            <a:r>
              <a:rPr lang="it-IT" altLang="it-IT" dirty="0">
                <a:solidFill>
                  <a:srgbClr val="004AFF"/>
                </a:solidFill>
                <a:latin typeface="Avenir Next" panose="020B0503020202020204" pitchFamily="34" charset="0"/>
              </a:rPr>
              <a:t>la sottovalutazione di una visione di sistema sulla reattività e la capacità di adattamento biologico dei batteri (e dei virus) </a:t>
            </a:r>
            <a:r>
              <a:rPr lang="it-IT" altLang="it-IT" b="0" dirty="0">
                <a:latin typeface="Avenir Next" panose="020B0503020202020204" pitchFamily="34" charset="0"/>
              </a:rPr>
              <a:t>sta producendo una vera e propria emergenza di </a:t>
            </a:r>
            <a:r>
              <a:rPr lang="it-IT" altLang="it-IT" b="0" dirty="0">
                <a:solidFill>
                  <a:srgbClr val="FF0000"/>
                </a:solidFill>
                <a:latin typeface="Avenir Next" panose="020B0503020202020204" pitchFamily="34" charset="0"/>
              </a:rPr>
              <a:t>nuovi agenti infettivi</a:t>
            </a:r>
            <a:r>
              <a:rPr lang="it-IT" altLang="it-IT" b="0" dirty="0">
                <a:latin typeface="Avenir Next" panose="020B0503020202020204" pitchFamily="34" charset="0"/>
              </a:rPr>
              <a:t>, un preoccupante </a:t>
            </a:r>
            <a:r>
              <a:rPr lang="it-IT" altLang="it-IT" b="0" dirty="0">
                <a:solidFill>
                  <a:srgbClr val="FF0000"/>
                </a:solidFill>
                <a:latin typeface="Avenir Next" panose="020B0503020202020204" pitchFamily="34" charset="0"/>
              </a:rPr>
              <a:t>aumento della resistenza alle terapie esistenti </a:t>
            </a:r>
            <a:r>
              <a:rPr lang="it-IT" altLang="it-IT" b="0" dirty="0">
                <a:latin typeface="Avenir Next" panose="020B0503020202020204" pitchFamily="34" charset="0"/>
              </a:rPr>
              <a:t>e l’evidenza  di nuove malattie infettive (per la massima parte zoonosi) di cui stiamo vedendo le </a:t>
            </a:r>
            <a:br>
              <a:rPr lang="it-IT" altLang="it-IT" b="0" dirty="0">
                <a:latin typeface="Avenir Next" panose="020B0503020202020204" pitchFamily="34" charset="0"/>
              </a:rPr>
            </a:br>
            <a:r>
              <a:rPr lang="it-IT" altLang="it-IT" b="0" dirty="0">
                <a:latin typeface="Avenir Next" panose="020B0503020202020204" pitchFamily="34" charset="0"/>
              </a:rPr>
              <a:t>conseguenze ma che sono destinate ad aumentare  nei prossimi decenni. </a:t>
            </a:r>
            <a:br>
              <a:rPr lang="en-GB" altLang="it-IT" b="0" dirty="0">
                <a:latin typeface="Avenir Next" panose="020B0503020202020204" pitchFamily="34" charset="0"/>
              </a:rPr>
            </a:br>
            <a:endParaRPr lang="it-IT" altLang="it-IT" b="0" dirty="0">
              <a:latin typeface="Avenir Next" panose="020B0503020202020204" pitchFamily="34" charset="0"/>
            </a:endParaRPr>
          </a:p>
        </p:txBody>
      </p:sp>
      <p:sp>
        <p:nvSpPr>
          <p:cNvPr id="4" name="Rettangolo 3">
            <a:extLst>
              <a:ext uri="{FF2B5EF4-FFF2-40B4-BE49-F238E27FC236}">
                <a16:creationId xmlns:a16="http://schemas.microsoft.com/office/drawing/2014/main" id="{2B6D9C62-54B4-B94E-9F9A-D6C21C3470CE}"/>
              </a:ext>
            </a:extLst>
          </p:cNvPr>
          <p:cNvSpPr/>
          <p:nvPr/>
        </p:nvSpPr>
        <p:spPr>
          <a:xfrm>
            <a:off x="0" y="8076319"/>
            <a:ext cx="9766300" cy="276999"/>
          </a:xfrm>
          <a:prstGeom prst="rect">
            <a:avLst/>
          </a:prstGeom>
        </p:spPr>
        <p:txBody>
          <a:bodyPr wrap="square">
            <a:spAutoFit/>
          </a:bodyPr>
          <a:lstStyle/>
          <a:p>
            <a:pPr hangingPunct="1">
              <a:spcBef>
                <a:spcPct val="0"/>
              </a:spcBef>
            </a:pPr>
            <a:r>
              <a:rPr lang="en-US" altLang="it-IT" sz="1200" b="0" dirty="0">
                <a:latin typeface="Avenir Next" panose="020B0503020202020204" pitchFamily="34" charset="0"/>
              </a:rPr>
              <a:t>Rappuoli R. </a:t>
            </a:r>
            <a:r>
              <a:rPr lang="en-US" altLang="it-IT" sz="1200" b="0" i="1" dirty="0">
                <a:latin typeface="Avenir Next" panose="020B0503020202020204" pitchFamily="34" charset="0"/>
              </a:rPr>
              <a:t>From Pasteur to genomics: progress and challenges in infectious diseases</a:t>
            </a:r>
            <a:r>
              <a:rPr lang="en-US" altLang="it-IT" sz="1200" b="0" dirty="0">
                <a:latin typeface="Avenir Next" panose="020B0503020202020204" pitchFamily="34" charset="0"/>
              </a:rPr>
              <a:t>. </a:t>
            </a:r>
            <a:r>
              <a:rPr lang="en-GB" altLang="it-IT" sz="1200" b="0" dirty="0">
                <a:latin typeface="Avenir Next" panose="020B0503020202020204" pitchFamily="34" charset="0"/>
              </a:rPr>
              <a:t>Nat Med (2004); 10(11):1177-85</a:t>
            </a:r>
            <a:endParaRPr lang="it-IT" altLang="it-IT" sz="1200" b="0" dirty="0">
              <a:latin typeface="Avenir Next" panose="020B0503020202020204" pitchFamily="34" charset="0"/>
            </a:endParaRPr>
          </a:p>
        </p:txBody>
      </p:sp>
      <p:pic>
        <p:nvPicPr>
          <p:cNvPr id="5" name="Picture 2" descr="C:\Documents and Settings\Utente\Desktop\14 05-07 Work in progress\14 MISEROTTI Simg ISDE\Antibioticoresistenza\04 NAT From Pasteur to genomics  progress FIG 1.gif">
            <a:extLst>
              <a:ext uri="{FF2B5EF4-FFF2-40B4-BE49-F238E27FC236}">
                <a16:creationId xmlns:a16="http://schemas.microsoft.com/office/drawing/2014/main" id="{B8718437-9936-4645-B693-7AD072755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58261" y="2806700"/>
            <a:ext cx="5867139" cy="3398937"/>
          </a:xfrm>
          <a:prstGeom prst="rect">
            <a:avLst/>
          </a:prstGeom>
          <a:noFill/>
        </p:spPr>
      </p:pic>
    </p:spTree>
    <p:extLst>
      <p:ext uri="{BB962C8B-B14F-4D97-AF65-F5344CB8AC3E}">
        <p14:creationId xmlns:p14="http://schemas.microsoft.com/office/powerpoint/2010/main" val="206587575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1888</TotalTime>
  <Words>3832</Words>
  <Application>Microsoft Macintosh PowerPoint</Application>
  <PresentationFormat>Personalizzato</PresentationFormat>
  <Paragraphs>164</Paragraphs>
  <Slides>26</Slides>
  <Notes>7</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26</vt:i4>
      </vt:variant>
    </vt:vector>
  </HeadingPairs>
  <TitlesOfParts>
    <vt:vector size="45" baseType="lpstr">
      <vt:lpstr>Abadi MT Condensed Light</vt:lpstr>
      <vt:lpstr>Arial</vt:lpstr>
      <vt:lpstr>Avenir Next</vt:lpstr>
      <vt:lpstr>Avenir Next Medium</vt:lpstr>
      <vt:lpstr>Ayuthaya</vt:lpstr>
      <vt:lpstr>Bradley Hand</vt:lpstr>
      <vt:lpstr>Calibri</vt:lpstr>
      <vt:lpstr>Calibri Light</vt:lpstr>
      <vt:lpstr>Helvetica Neue</vt:lpstr>
      <vt:lpstr>Helvetica Neue Light</vt:lpstr>
      <vt:lpstr>Helvetica Neue Medium</vt:lpstr>
      <vt:lpstr>inherit</vt:lpstr>
      <vt:lpstr>Lucida Grande</vt:lpstr>
      <vt:lpstr>Lyon Text OSF Web</vt:lpstr>
      <vt:lpstr>PT Sans</vt:lpstr>
      <vt:lpstr>Times New Roman</vt:lpstr>
      <vt:lpstr>title-regular</vt:lpstr>
      <vt:lpstr>Trebuchet MS</vt:lpstr>
      <vt:lpstr>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Utente di Microsoft Office</cp:lastModifiedBy>
  <cp:revision>93</cp:revision>
  <dcterms:modified xsi:type="dcterms:W3CDTF">2020-04-07T12:01:48Z</dcterms:modified>
</cp:coreProperties>
</file>